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7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8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3"/>
  </p:notesMasterIdLst>
  <p:sldIdLst>
    <p:sldId id="263" r:id="rId2"/>
    <p:sldId id="261" r:id="rId3"/>
    <p:sldId id="258" r:id="rId4"/>
    <p:sldId id="260" r:id="rId5"/>
    <p:sldId id="270" r:id="rId6"/>
    <p:sldId id="286" r:id="rId7"/>
    <p:sldId id="257" r:id="rId8"/>
    <p:sldId id="256" r:id="rId9"/>
    <p:sldId id="303" r:id="rId10"/>
    <p:sldId id="283" r:id="rId11"/>
    <p:sldId id="266" r:id="rId12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DI  STEPHANIE" initials="MS" lastIdx="4" clrIdx="0">
    <p:extLst>
      <p:ext uri="{19B8F6BF-5375-455C-9EA6-DF929625EA0E}">
        <p15:presenceInfo xmlns:p15="http://schemas.microsoft.com/office/powerpoint/2012/main" userId="S-1-5-21-1162613033-3596573667-2098188274-64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A5"/>
    <a:srgbClr val="FF6699"/>
    <a:srgbClr val="FF9900"/>
    <a:srgbClr val="FD4C2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9672B-4F29-4CA7-9685-FCDD119D18FD}" v="7" dt="2025-07-01T13:32:49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7240" autoAdjust="0"/>
  </p:normalViewPr>
  <p:slideViewPr>
    <p:cSldViewPr snapToGrid="0">
      <p:cViewPr varScale="1">
        <p:scale>
          <a:sx n="49" d="100"/>
          <a:sy n="49" d="100"/>
        </p:scale>
        <p:origin x="1144" y="5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mas Seddas, Brigitte (DP VA) - AF (ext)" userId="b54c0a87-df9d-4508-a5c9-a78cb5d3b97a" providerId="ADAL" clId="{06F9672B-4F29-4CA7-9685-FCDD119D18FD}"/>
    <pc:docChg chg="custSel delSld modSld">
      <pc:chgData name="Dumas Seddas, Brigitte (DP VA) - AF (ext)" userId="b54c0a87-df9d-4508-a5c9-a78cb5d3b97a" providerId="ADAL" clId="{06F9672B-4F29-4CA7-9685-FCDD119D18FD}" dt="2025-07-01T13:33:30.979" v="29" actId="1076"/>
      <pc:docMkLst>
        <pc:docMk/>
      </pc:docMkLst>
      <pc:sldChg chg="del">
        <pc:chgData name="Dumas Seddas, Brigitte (DP VA) - AF (ext)" userId="b54c0a87-df9d-4508-a5c9-a78cb5d3b97a" providerId="ADAL" clId="{06F9672B-4F29-4CA7-9685-FCDD119D18FD}" dt="2025-07-01T13:30:32.221" v="4" actId="2696"/>
        <pc:sldMkLst>
          <pc:docMk/>
          <pc:sldMk cId="0" sldId="259"/>
        </pc:sldMkLst>
      </pc:sldChg>
      <pc:sldChg chg="del">
        <pc:chgData name="Dumas Seddas, Brigitte (DP VA) - AF (ext)" userId="b54c0a87-df9d-4508-a5c9-a78cb5d3b97a" providerId="ADAL" clId="{06F9672B-4F29-4CA7-9685-FCDD119D18FD}" dt="2025-07-01T13:30:28.161" v="2" actId="2696"/>
        <pc:sldMkLst>
          <pc:docMk/>
          <pc:sldMk cId="0" sldId="262"/>
        </pc:sldMkLst>
      </pc:sldChg>
      <pc:sldChg chg="del">
        <pc:chgData name="Dumas Seddas, Brigitte (DP VA) - AF (ext)" userId="b54c0a87-df9d-4508-a5c9-a78cb5d3b97a" providerId="ADAL" clId="{06F9672B-4F29-4CA7-9685-FCDD119D18FD}" dt="2025-07-01T13:30:23.732" v="0" actId="2696"/>
        <pc:sldMkLst>
          <pc:docMk/>
          <pc:sldMk cId="0" sldId="264"/>
        </pc:sldMkLst>
      </pc:sldChg>
      <pc:sldChg chg="addSp delSp modSp mod delAnim modAnim">
        <pc:chgData name="Dumas Seddas, Brigitte (DP VA) - AF (ext)" userId="b54c0a87-df9d-4508-a5c9-a78cb5d3b97a" providerId="ADAL" clId="{06F9672B-4F29-4CA7-9685-FCDD119D18FD}" dt="2025-07-01T13:33:30.979" v="29" actId="1076"/>
        <pc:sldMkLst>
          <pc:docMk/>
          <pc:sldMk cId="1612322225" sldId="266"/>
        </pc:sldMkLst>
        <pc:picChg chg="mod">
          <ac:chgData name="Dumas Seddas, Brigitte (DP VA) - AF (ext)" userId="b54c0a87-df9d-4508-a5c9-a78cb5d3b97a" providerId="ADAL" clId="{06F9672B-4F29-4CA7-9685-FCDD119D18FD}" dt="2025-07-01T13:33:21.720" v="27" actId="1076"/>
          <ac:picMkLst>
            <pc:docMk/>
            <pc:sldMk cId="1612322225" sldId="266"/>
            <ac:picMk id="4" creationId="{00000000-0000-0000-0000-000000000000}"/>
          </ac:picMkLst>
        </pc:picChg>
        <pc:picChg chg="mod">
          <ac:chgData name="Dumas Seddas, Brigitte (DP VA) - AF (ext)" userId="b54c0a87-df9d-4508-a5c9-a78cb5d3b97a" providerId="ADAL" clId="{06F9672B-4F29-4CA7-9685-FCDD119D18FD}" dt="2025-07-01T13:33:30.979" v="29" actId="1076"/>
          <ac:picMkLst>
            <pc:docMk/>
            <pc:sldMk cId="1612322225" sldId="266"/>
            <ac:picMk id="6" creationId="{00000000-0000-0000-0000-000000000000}"/>
          </ac:picMkLst>
        </pc:picChg>
        <pc:picChg chg="add del mod">
          <ac:chgData name="Dumas Seddas, Brigitte (DP VA) - AF (ext)" userId="b54c0a87-df9d-4508-a5c9-a78cb5d3b97a" providerId="ADAL" clId="{06F9672B-4F29-4CA7-9685-FCDD119D18FD}" dt="2025-07-01T13:32:35.430" v="20" actId="21"/>
          <ac:picMkLst>
            <pc:docMk/>
            <pc:sldMk cId="1612322225" sldId="266"/>
            <ac:picMk id="14" creationId="{7FC0B0C7-82FB-ABF9-D045-6C2A77988903}"/>
          </ac:picMkLst>
        </pc:picChg>
        <pc:picChg chg="add mod">
          <ac:chgData name="Dumas Seddas, Brigitte (DP VA) - AF (ext)" userId="b54c0a87-df9d-4508-a5c9-a78cb5d3b97a" providerId="ADAL" clId="{06F9672B-4F29-4CA7-9685-FCDD119D18FD}" dt="2025-07-01T13:32:57.018" v="23" actId="1076"/>
          <ac:picMkLst>
            <pc:docMk/>
            <pc:sldMk cId="1612322225" sldId="266"/>
            <ac:picMk id="17" creationId="{080DC859-9E7E-EDB7-96AC-694AC48EBA86}"/>
          </ac:picMkLst>
        </pc:picChg>
        <pc:picChg chg="add del mod">
          <ac:chgData name="Dumas Seddas, Brigitte (DP VA) - AF (ext)" userId="b54c0a87-df9d-4508-a5c9-a78cb5d3b97a" providerId="ADAL" clId="{06F9672B-4F29-4CA7-9685-FCDD119D18FD}" dt="2025-07-01T13:33:02.778" v="24" actId="21"/>
          <ac:picMkLst>
            <pc:docMk/>
            <pc:sldMk cId="1612322225" sldId="266"/>
            <ac:picMk id="26" creationId="{00000000-0000-0000-0000-000000000000}"/>
          </ac:picMkLst>
        </pc:picChg>
        <pc:picChg chg="del">
          <ac:chgData name="Dumas Seddas, Brigitte (DP VA) - AF (ext)" userId="b54c0a87-df9d-4508-a5c9-a78cb5d3b97a" providerId="ADAL" clId="{06F9672B-4F29-4CA7-9685-FCDD119D18FD}" dt="2025-07-01T13:31:01.292" v="14" actId="478"/>
          <ac:picMkLst>
            <pc:docMk/>
            <pc:sldMk cId="1612322225" sldId="266"/>
            <ac:picMk id="31" creationId="{00000000-0000-0000-0000-000000000000}"/>
          </ac:picMkLst>
        </pc:picChg>
      </pc:sldChg>
      <pc:sldChg chg="del">
        <pc:chgData name="Dumas Seddas, Brigitte (DP VA) - AF (ext)" userId="b54c0a87-df9d-4508-a5c9-a78cb5d3b97a" providerId="ADAL" clId="{06F9672B-4F29-4CA7-9685-FCDD119D18FD}" dt="2025-07-01T13:30:52.600" v="13" actId="2696"/>
        <pc:sldMkLst>
          <pc:docMk/>
          <pc:sldMk cId="3494778427" sldId="298"/>
        </pc:sldMkLst>
      </pc:sldChg>
      <pc:sldChg chg="del">
        <pc:chgData name="Dumas Seddas, Brigitte (DP VA) - AF (ext)" userId="b54c0a87-df9d-4508-a5c9-a78cb5d3b97a" providerId="ADAL" clId="{06F9672B-4F29-4CA7-9685-FCDD119D18FD}" dt="2025-07-01T13:30:45.208" v="10" actId="2696"/>
        <pc:sldMkLst>
          <pc:docMk/>
          <pc:sldMk cId="4142661354" sldId="300"/>
        </pc:sldMkLst>
      </pc:sldChg>
      <pc:sldChg chg="del">
        <pc:chgData name="Dumas Seddas, Brigitte (DP VA) - AF (ext)" userId="b54c0a87-df9d-4508-a5c9-a78cb5d3b97a" providerId="ADAL" clId="{06F9672B-4F29-4CA7-9685-FCDD119D18FD}" dt="2025-07-01T13:30:42.816" v="9" actId="2696"/>
        <pc:sldMkLst>
          <pc:docMk/>
          <pc:sldMk cId="3407034628" sldId="302"/>
        </pc:sldMkLst>
      </pc:sldChg>
      <pc:sldChg chg="del">
        <pc:chgData name="Dumas Seddas, Brigitte (DP VA) - AF (ext)" userId="b54c0a87-df9d-4508-a5c9-a78cb5d3b97a" providerId="ADAL" clId="{06F9672B-4F29-4CA7-9685-FCDD119D18FD}" dt="2025-07-01T13:30:50.232" v="12" actId="2696"/>
        <pc:sldMkLst>
          <pc:docMk/>
          <pc:sldMk cId="1100519199" sldId="304"/>
        </pc:sldMkLst>
      </pc:sldChg>
      <pc:sldChg chg="del">
        <pc:chgData name="Dumas Seddas, Brigitte (DP VA) - AF (ext)" userId="b54c0a87-df9d-4508-a5c9-a78cb5d3b97a" providerId="ADAL" clId="{06F9672B-4F29-4CA7-9685-FCDD119D18FD}" dt="2025-07-01T13:30:47.385" v="11" actId="2696"/>
        <pc:sldMkLst>
          <pc:docMk/>
          <pc:sldMk cId="1372898802" sldId="305"/>
        </pc:sldMkLst>
      </pc:sldChg>
      <pc:sldChg chg="del">
        <pc:chgData name="Dumas Seddas, Brigitte (DP VA) - AF (ext)" userId="b54c0a87-df9d-4508-a5c9-a78cb5d3b97a" providerId="ADAL" clId="{06F9672B-4F29-4CA7-9685-FCDD119D18FD}" dt="2025-07-01T13:30:40.850" v="8" actId="2696"/>
        <pc:sldMkLst>
          <pc:docMk/>
          <pc:sldMk cId="0" sldId="307"/>
        </pc:sldMkLst>
      </pc:sldChg>
      <pc:sldChg chg="del">
        <pc:chgData name="Dumas Seddas, Brigitte (DP VA) - AF (ext)" userId="b54c0a87-df9d-4508-a5c9-a78cb5d3b97a" providerId="ADAL" clId="{06F9672B-4F29-4CA7-9685-FCDD119D18FD}" dt="2025-07-01T13:30:38.447" v="7" actId="2696"/>
        <pc:sldMkLst>
          <pc:docMk/>
          <pc:sldMk cId="0" sldId="308"/>
        </pc:sldMkLst>
      </pc:sldChg>
      <pc:sldChg chg="del">
        <pc:chgData name="Dumas Seddas, Brigitte (DP VA) - AF (ext)" userId="b54c0a87-df9d-4508-a5c9-a78cb5d3b97a" providerId="ADAL" clId="{06F9672B-4F29-4CA7-9685-FCDD119D18FD}" dt="2025-07-01T13:30:36.100" v="6" actId="2696"/>
        <pc:sldMkLst>
          <pc:docMk/>
          <pc:sldMk cId="0" sldId="309"/>
        </pc:sldMkLst>
      </pc:sldChg>
      <pc:sldChg chg="del">
        <pc:chgData name="Dumas Seddas, Brigitte (DP VA) - AF (ext)" userId="b54c0a87-df9d-4508-a5c9-a78cb5d3b97a" providerId="ADAL" clId="{06F9672B-4F29-4CA7-9685-FCDD119D18FD}" dt="2025-07-01T13:30:34.332" v="5" actId="2696"/>
        <pc:sldMkLst>
          <pc:docMk/>
          <pc:sldMk cId="0" sldId="310"/>
        </pc:sldMkLst>
      </pc:sldChg>
      <pc:sldChg chg="del">
        <pc:chgData name="Dumas Seddas, Brigitte (DP VA) - AF (ext)" userId="b54c0a87-df9d-4508-a5c9-a78cb5d3b97a" providerId="ADAL" clId="{06F9672B-4F29-4CA7-9685-FCDD119D18FD}" dt="2025-07-01T13:30:30.159" v="3" actId="2696"/>
        <pc:sldMkLst>
          <pc:docMk/>
          <pc:sldMk cId="0" sldId="311"/>
        </pc:sldMkLst>
      </pc:sldChg>
      <pc:sldChg chg="del">
        <pc:chgData name="Dumas Seddas, Brigitte (DP VA) - AF (ext)" userId="b54c0a87-df9d-4508-a5c9-a78cb5d3b97a" providerId="ADAL" clId="{06F9672B-4F29-4CA7-9685-FCDD119D18FD}" dt="2025-07-01T13:30:26.141" v="1" actId="2696"/>
        <pc:sldMkLst>
          <pc:docMk/>
          <pc:sldMk cId="0" sldId="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287076\Desktop\AG%202024\demandes%20saisies%20par%20situations%20au%2031-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-cdgfic-b.france.ad.airfrance.fr\Sharserv\Dgdp\Dpal\AEPL\AEPL%20-%20AG%20-%20CA%20-%20COTISATIONS%20-%20PARTENAIRES%20-%20SALARIES\ASSEMBLEE%20GENERALE\2025\Stats%20Bilan%20AG%20PV%20Partenaires%20et%20Cat&#233;gories\Offres%20logements%20Cat&#233;gorie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-cdgfic-b.france.ad.airfrance.fr\Sharserv\Dgdp\Dpal\AEPL\AEPL%20-%20AG%20-%20CA%20-%20COTISATIONS%20-%20PARTENAIRES%20-%20SALARIES\ASSEMBLEE%20GENERALE\2025\Stats%20Bilan%20AG%20PV%20Partenaires%20et%20Cat&#233;gories\Offres%20Logements%20Typologie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-cdgfic-b.france.ad.airfrance.fr\Sharserv\Dgdp\Dpal\AEPL\AEPL%20-%20AG%20-%20CA%20-%20COTISATIONS%20-%20PARTENAIRES%20-%20SALARIES\ASSEMBLEE%20GENERALE\2025\Stats%20Bilan%20AG%20PV%20Partenaires%20et%20Cat&#233;gories\Offres%20logements%20D&#233;partement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-cdgfic-b.france.ad.airfrance.fr\Sharserv\Dgdp\Dpal\AEPL\AEPL%20-%20AG%20-%20CA%20-%20COTISATIONS%20-%20PARTENAIRES%20-%20SALARIES\ASSEMBLEE%20GENERALE\2025\Stats%20Bilan%20AG%20PV%20Partenaires%20et%20Cat&#233;gories\Permis%20Visite%20Partenaire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-cdgfic-b.france.ad.airfrance.fr\Sharserv\Dgdp\Dpal\AEPL\AEPL%20-%20AG%20-%20CA%20-%20COTISATIONS%20-%20PARTENAIRES%20-%20SALARIES\ASSEMBLEE%20GENERALE\2025\Stats%20Bilan%20AG%20PV%20Partenaires%20et%20Cat&#233;gories\Permis%20Visite%20Cat&#233;gorie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-cdgfic-b.france.ad.airfrance.fr\Sharserv\Dgdp\Dpal\AEPL\AEPL%20-%20AG%20-%20CA%20-%20COTISATIONS%20-%20PARTENAIRES%20-%20SALARIES\ASSEMBLEE%20GENERALE\2025\Stats%20Bilan%20AG%20PV%20Partenaires%20et%20Cat&#233;gories\Acceptations%20Visites%20D&#233;partement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-cdgfic-b.france.ad.airfrance.fr\Sharserv\Dgdp\Dpal\AEPL\ASSEMBLEE%20GENERALE\2018\AG%202018%20MODELE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287076\Desktop\AG%202024\demandes%20saisies%20par%20situations%20au%2031-1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FFCCFF"/>
              </a:solidFill>
              <a:ln>
                <a:solidFill>
                  <a:sysClr val="windowText" lastClr="000000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9A-4EE8-990B-80F2A10AA409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>
                <a:solidFill>
                  <a:sysClr val="windowText" lastClr="000000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9A-4EE8-990B-80F2A10AA409}"/>
              </c:ext>
            </c:extLst>
          </c:dPt>
          <c:dPt>
            <c:idx val="2"/>
            <c:bubble3D val="0"/>
            <c:spPr>
              <a:solidFill>
                <a:srgbClr val="CCFFCC"/>
              </a:solidFill>
              <a:ln>
                <a:solidFill>
                  <a:sysClr val="windowText" lastClr="000000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9A-4EE8-990B-80F2A10AA409}"/>
              </c:ext>
            </c:extLst>
          </c:dPt>
          <c:dPt>
            <c:idx val="3"/>
            <c:bubble3D val="0"/>
            <c:spPr>
              <a:solidFill>
                <a:srgbClr val="CCECFF"/>
              </a:solidFill>
              <a:ln>
                <a:solidFill>
                  <a:sysClr val="windowText" lastClr="000000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9A-4EE8-990B-80F2A10AA409}"/>
              </c:ext>
            </c:extLst>
          </c:dPt>
          <c:dLbls>
            <c:dLbl>
              <c:idx val="0"/>
              <c:layout>
                <c:manualLayout>
                  <c:x val="-7.7301395884073046E-2"/>
                  <c:y val="1.191891244647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    Fonction</a:t>
                    </a:r>
                  </a:p>
                  <a:p>
                    <a:pPr>
                      <a:defRPr/>
                    </a:pPr>
                    <a:r>
                      <a:rPr lang="en-US" sz="1200" b="1" baseline="0">
                        <a:solidFill>
                          <a:sysClr val="windowText" lastClr="000000"/>
                        </a:solidFill>
                      </a:rPr>
                      <a:t>    Publique</a:t>
                    </a:r>
                  </a:p>
                  <a:p>
                    <a:pPr>
                      <a:defRPr/>
                    </a:pPr>
                    <a:r>
                      <a:rPr lang="en-US" sz="1200" b="1" baseline="0">
                        <a:solidFill>
                          <a:sysClr val="windowText" lastClr="000000"/>
                        </a:solidFill>
                      </a:rPr>
                      <a:t> 5%</a:t>
                    </a:r>
                    <a:endParaRPr lang="en-US" sz="12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6576576576576"/>
                      <c:h val="0.19725594979514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B9A-4EE8-990B-80F2A10AA409}"/>
                </c:ext>
              </c:extLst>
            </c:dLbl>
            <c:dLbl>
              <c:idx val="1"/>
              <c:layout>
                <c:manualLayout>
                  <c:x val="-0.21213725536560191"/>
                  <c:y val="0.148169878078171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Grandes</a:t>
                    </a:r>
                    <a:r>
                      <a:rPr lang="en-US" sz="1200" b="1" baseline="0">
                        <a:solidFill>
                          <a:sysClr val="windowText" lastClr="000000"/>
                        </a:solidFill>
                      </a:rPr>
                      <a:t> Entreprises</a:t>
                    </a:r>
                  </a:p>
                  <a:p>
                    <a:pPr>
                      <a:defRPr/>
                    </a:pPr>
                    <a:r>
                      <a:rPr lang="en-US" sz="1200" b="1" baseline="0">
                        <a:solidFill>
                          <a:sysClr val="windowText" lastClr="000000"/>
                        </a:solidFill>
                      </a:rPr>
                      <a:t>27%</a:t>
                    </a:r>
                    <a:endParaRPr lang="en-US" sz="12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4762636652395"/>
                      <c:h val="0.157218166937700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B9A-4EE8-990B-80F2A10AA409}"/>
                </c:ext>
              </c:extLst>
            </c:dLbl>
            <c:dLbl>
              <c:idx val="2"/>
              <c:layout>
                <c:manualLayout>
                  <c:x val="-4.2796338361641456E-2"/>
                  <c:y val="-0.218587588460470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ysClr val="windowText" lastClr="000000"/>
                        </a:solidFill>
                      </a:rPr>
                      <a:t>    PME</a:t>
                    </a:r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 / TPE </a:t>
                    </a:r>
                  </a:p>
                  <a:p>
                    <a:pPr>
                      <a:defRPr/>
                    </a:pPr>
                    <a:r>
                      <a:rPr lang="en-US" sz="1400" baseline="0" dirty="0">
                        <a:solidFill>
                          <a:sysClr val="windowText" lastClr="000000"/>
                        </a:solidFill>
                      </a:rPr>
                      <a:t>      31%</a:t>
                    </a:r>
                    <a:endParaRPr lang="en-US" sz="140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46154285062187"/>
                      <c:h val="0.13097948263269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B9A-4EE8-990B-80F2A10AA409}"/>
                </c:ext>
              </c:extLst>
            </c:dLbl>
            <c:dLbl>
              <c:idx val="3"/>
              <c:layout>
                <c:manualLayout>
                  <c:x val="0.19795725483025711"/>
                  <c:y val="9.17419037532420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ETI</a:t>
                    </a:r>
                  </a:p>
                  <a:p>
                    <a:pPr>
                      <a:defRPr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1400">
                        <a:solidFill>
                          <a:sysClr val="windowText" lastClr="000000"/>
                        </a:solidFill>
                      </a:rPr>
                      <a:t>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2329021935322"/>
                      <c:h val="0.32470867334293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B9A-4EE8-990B-80F2A10AA4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Fontion Publique </c:v>
                </c:pt>
                <c:pt idx="1">
                  <c:v>Grandes Entreprises</c:v>
                </c:pt>
                <c:pt idx="2">
                  <c:v>PME / TPE</c:v>
                </c:pt>
                <c:pt idx="3">
                  <c:v>ETI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0.05</c:v>
                </c:pt>
                <c:pt idx="1">
                  <c:v>0.31</c:v>
                </c:pt>
                <c:pt idx="2">
                  <c:v>0.28999999999999998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9A-4EE8-990B-80F2A10AA40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1111111111113"/>
          <c:y val="0.10185185185185185"/>
          <c:w val="0.53888888888888886"/>
          <c:h val="0.89814814814814814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3C-4B8E-9A60-57EB87BB152C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>
                <a:solidFill>
                  <a:sysClr val="windowText" lastClr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3C-4B8E-9A60-57EB87BB152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D8AEF31-6B32-4ECD-AAF4-8430C6C4342A}" type="CATEGORYNAME">
                      <a:rPr lang="en-US" sz="1200" b="1">
                        <a:solidFill>
                          <a:sysClr val="windowText" lastClr="000000"/>
                        </a:solidFill>
                      </a:rPr>
                      <a:pPr/>
                      <a:t>[NOM DE CATÉGORIE]</a:t>
                    </a:fld>
                    <a:r>
                      <a:rPr lang="en-US" sz="1200">
                        <a:solidFill>
                          <a:sysClr val="windowText" lastClr="000000"/>
                        </a:solidFill>
                      </a:rPr>
                      <a:t>
</a:t>
                    </a:r>
                    <a:fld id="{FCC6F3A9-F75F-47E1-9A9D-32273787E0CE}" type="PERCENTAGE">
                      <a:rPr lang="en-US" sz="1200" b="1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en-US" sz="120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3C-4B8E-9A60-57EB87BB15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  </a:t>
                    </a:r>
                    <a:fld id="{D35F3773-2962-471F-8D3F-481863A8A960}" type="CATEGORYNAME">
                      <a:rPr lang="en-US" sz="1200" b="1">
                        <a:solidFill>
                          <a:sysClr val="windowText" lastClr="000000"/>
                        </a:solidFill>
                      </a:rPr>
                      <a:pPr/>
                      <a:t>[NOM DE CATÉGORIE]</a:t>
                    </a:fld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
  </a:t>
                    </a:r>
                    <a:fld id="{7F241956-9C42-4B76-A548-704A45C0922B}" type="PERCENTAGE">
                      <a:rPr lang="en-US" sz="1200" b="1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en-US" sz="1200" b="1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3C-4B8E-9A60-57EB87BB15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'Situation-de-famille-du-0101202'!$A$2:$A$3</c:f>
              <c:strCache>
                <c:ptCount val="2"/>
                <c:pt idx="0">
                  <c:v>Célibataire </c:v>
                </c:pt>
                <c:pt idx="1">
                  <c:v>Couple</c:v>
                </c:pt>
              </c:strCache>
            </c:strRef>
          </c:cat>
          <c:val>
            <c:numRef>
              <c:f>'Situation-de-famille-du-0101202'!$B$2:$B$3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3C-4B8E-9A60-57EB87BB152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aseline="0"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baseline="0" dirty="0">
                <a:solidFill>
                  <a:sysClr val="windowText" lastClr="000000"/>
                </a:solidFill>
              </a:rPr>
              <a:t>Demandes</a:t>
            </a:r>
            <a:endParaRPr lang="fr-FR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45674551601115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5794512551079976"/>
          <c:y val="0.10414148511918028"/>
          <c:w val="0.6841097489784006"/>
          <c:h val="0.81295845711074477"/>
        </c:manualLayout>
      </c:layout>
      <c:pieChart>
        <c:varyColors val="1"/>
        <c:ser>
          <c:idx val="0"/>
          <c:order val="0"/>
          <c:spPr>
            <a:ln w="3175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FF66CC"/>
              </a:solidFill>
              <a:ln w="3175">
                <a:solidFill>
                  <a:sysClr val="windowText" lastClr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E3-4699-9208-4F38940E6E50}"/>
              </c:ext>
            </c:extLst>
          </c:dPt>
          <c:dPt>
            <c:idx val="1"/>
            <c:bubble3D val="0"/>
            <c:spPr>
              <a:solidFill>
                <a:srgbClr val="996600"/>
              </a:solidFill>
              <a:ln w="3175">
                <a:solidFill>
                  <a:sysClr val="windowText" lastClr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E3-4699-9208-4F38940E6E50}"/>
              </c:ext>
            </c:extLst>
          </c:dPt>
          <c:dPt>
            <c:idx val="2"/>
            <c:bubble3D val="0"/>
            <c:spPr>
              <a:solidFill>
                <a:srgbClr val="CCFFCC"/>
              </a:solidFill>
              <a:ln w="3175">
                <a:solidFill>
                  <a:sysClr val="windowText" lastClr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E3-4699-9208-4F38940E6E5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3175">
                <a:solidFill>
                  <a:sysClr val="windowText" lastClr="0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E3-4699-9208-4F38940E6E50}"/>
              </c:ext>
            </c:extLst>
          </c:dPt>
          <c:dLbls>
            <c:dLbl>
              <c:idx val="0"/>
              <c:layout>
                <c:manualLayout>
                  <c:x val="-5.3773125716364979E-2"/>
                  <c:y val="7.9506511309115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ysClr val="windowText" lastClr="000000"/>
                        </a:solidFill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38344572077352"/>
                      <c:h val="0.214195744949018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EE3-4699-9208-4F38940E6E50}"/>
                </c:ext>
              </c:extLst>
            </c:dLbl>
            <c:dLbl>
              <c:idx val="1"/>
              <c:layout>
                <c:manualLayout>
                  <c:x val="-1.8416463266084735E-2"/>
                  <c:y val="-1.8241928139620046E-2"/>
                </c:manualLayout>
              </c:layout>
              <c:tx>
                <c:rich>
                  <a:bodyPr/>
                  <a:lstStyle/>
                  <a:p>
                    <a:fld id="{555CC73D-5378-4FA8-8826-2118BD9A2597}" type="PERCENTAGE">
                      <a:rPr lang="en-US" sz="1400" b="1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E3-4699-9208-4F38940E6E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A3655E-7A53-4433-8A36-5741900C3929}" type="PERCENTAGE">
                      <a:rPr lang="en-US" sz="1200" b="1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E3-4699-9208-4F38940E6E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3DB36F-1909-40EB-8529-935BCD2A0951}" type="PERCENTAGE">
                      <a:rPr lang="en-US" sz="1600" b="1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E3-4699-9208-4F38940E6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Fonction publique</c:v>
                </c:pt>
                <c:pt idx="1">
                  <c:v>PME / TPE</c:v>
                </c:pt>
                <c:pt idx="2">
                  <c:v>ETI</c:v>
                </c:pt>
                <c:pt idx="3">
                  <c:v>Grandes Entreprises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0.06</c:v>
                </c:pt>
                <c:pt idx="1">
                  <c:v>0.18</c:v>
                </c:pt>
                <c:pt idx="2">
                  <c:v>0.21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E3-4699-9208-4F38940E6E5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94320268625639669"/>
          <c:w val="1"/>
          <c:h val="4.1899734600214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cap="small" baseline="0" dirty="0" err="1"/>
              <a:t>Typologie</a:t>
            </a:r>
            <a:endParaRPr lang="en-US" sz="1800" cap="small" baseline="0" dirty="0"/>
          </a:p>
        </c:rich>
      </c:tx>
      <c:layout>
        <c:manualLayout>
          <c:xMode val="edge"/>
          <c:yMode val="edge"/>
          <c:x val="0.70649851692623489"/>
          <c:y val="2.9489209735618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06159987082095"/>
          <c:y val="0.20777388073087869"/>
          <c:w val="0.68210035138027014"/>
          <c:h val="0.64528241681784426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4329806997931"/>
          <c:y val="0.20639001930488338"/>
          <c:w val="0.61716791531567905"/>
          <c:h val="0.7563562181845912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>
                <a:solidFill>
                  <a:sysClr val="windowText" lastClr="000000"/>
                </a:solidFill>
              </a:rPr>
              <a:t>Statut</a:t>
            </a:r>
            <a:r>
              <a:rPr lang="fr-FR" sz="1800" b="1" baseline="0">
                <a:solidFill>
                  <a:sysClr val="windowText" lastClr="000000"/>
                </a:solidFill>
              </a:rPr>
              <a:t> des demandeurs</a:t>
            </a:r>
            <a:endParaRPr lang="fr-FR" sz="1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5794512551079976"/>
          <c:y val="0.10414148511918028"/>
          <c:w val="0.6841097489784006"/>
          <c:h val="0.81295845711074477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320268625639669"/>
          <c:w val="1"/>
          <c:h val="4.1899734600214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baseline="0" dirty="0">
                <a:solidFill>
                  <a:sysClr val="windowText" lastClr="000000"/>
                </a:solidFill>
              </a:rPr>
              <a:t>Typologies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532196512245785"/>
          <c:y val="9.5972618569986595E-2"/>
          <c:w val="0.64935606975508431"/>
          <c:h val="0.86847183736019795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D-4126-8099-BA55168E6F0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AD-4126-8099-BA55168E6F07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AD-4126-8099-BA55168E6F0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AD-4126-8099-BA55168E6F07}"/>
              </c:ext>
            </c:extLst>
          </c:dPt>
          <c:dPt>
            <c:idx val="4"/>
            <c:bubble3D val="0"/>
            <c:spPr>
              <a:solidFill>
                <a:srgbClr val="FFCCFF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AD-4126-8099-BA55168E6F07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AD-4126-8099-BA55168E6F07}"/>
              </c:ext>
            </c:extLst>
          </c:dPt>
          <c:dLbls>
            <c:dLbl>
              <c:idx val="0"/>
              <c:layout>
                <c:manualLayout>
                  <c:x val="-5.8486868589279026E-2"/>
                  <c:y val="0.1936714640191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T1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32391349854257E-2"/>
                      <c:h val="0.122796504369538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AD-4126-8099-BA55168E6F07}"/>
                </c:ext>
              </c:extLst>
            </c:dLbl>
            <c:dLbl>
              <c:idx val="1"/>
              <c:layout>
                <c:manualLayout>
                  <c:x val="-0.12601814727146846"/>
                  <c:y val="-0.164825692370347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T2</a:t>
                    </a:r>
                  </a:p>
                  <a:p>
                    <a:pPr>
                      <a:defRPr sz="1400"/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08188010241048"/>
                      <c:h val="0.218565572561856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3AD-4126-8099-BA55168E6F07}"/>
                </c:ext>
              </c:extLst>
            </c:dLbl>
            <c:dLbl>
              <c:idx val="2"/>
              <c:layout>
                <c:manualLayout>
                  <c:x val="7.892597781105587E-2"/>
                  <c:y val="-0.1202074178929881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T4</a:t>
                    </a:r>
                  </a:p>
                  <a:p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3AD-4126-8099-BA55168E6F07}"/>
                </c:ext>
              </c:extLst>
            </c:dLbl>
            <c:dLbl>
              <c:idx val="3"/>
              <c:layout>
                <c:manualLayout>
                  <c:x val="0.13098521810540553"/>
                  <c:y val="6.4072763376488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T3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8344363396293"/>
                      <c:h val="0.158591509439447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33AD-4126-8099-BA55168E6F07}"/>
                </c:ext>
              </c:extLst>
            </c:dLbl>
            <c:dLbl>
              <c:idx val="4"/>
              <c:layout>
                <c:manualLayout>
                  <c:x val="5.5987955493293398E-2"/>
                  <c:y val="0.139226422546101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T5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137014314928425E-2"/>
                      <c:h val="0.125593008739076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3AD-4126-8099-BA55168E6F07}"/>
                </c:ext>
              </c:extLst>
            </c:dLbl>
            <c:dLbl>
              <c:idx val="5"/>
              <c:layout>
                <c:manualLayout>
                  <c:x val="0.15452667342962484"/>
                  <c:y val="-9.6198649326138179E-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>
                        <a:solidFill>
                          <a:sysClr val="windowText" lastClr="000000"/>
                        </a:solidFill>
                      </a:rPr>
                      <a:t>T6</a:t>
                    </a:r>
                  </a:p>
                  <a:p>
                    <a:r>
                      <a:rPr lang="en-US" sz="1200" b="1" i="0">
                        <a:solidFill>
                          <a:sysClr val="windowText" lastClr="000000"/>
                        </a:solidFill>
                      </a:rPr>
                      <a:t>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3AD-4126-8099-BA55168E6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'Dossiers-envoyes-par-typologie-'!$A$2:$A$7</c:f>
              <c:strCache>
                <c:ptCount val="6"/>
                <c:pt idx="0">
                  <c:v>T3</c:v>
                </c:pt>
                <c:pt idx="1">
                  <c:v>T2</c:v>
                </c:pt>
                <c:pt idx="2">
                  <c:v>T4</c:v>
                </c:pt>
                <c:pt idx="3">
                  <c:v>T1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'Dossiers-envoyes-par-typologie-'!$B$2:$B$7</c:f>
              <c:numCache>
                <c:formatCode>0%</c:formatCode>
                <c:ptCount val="6"/>
                <c:pt idx="0">
                  <c:v>0.24</c:v>
                </c:pt>
                <c:pt idx="1">
                  <c:v>0.35</c:v>
                </c:pt>
                <c:pt idx="2">
                  <c:v>0.14000000000000001</c:v>
                </c:pt>
                <c:pt idx="3">
                  <c:v>0.21</c:v>
                </c:pt>
                <c:pt idx="4">
                  <c:v>0.06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AD-4126-8099-BA55168E6F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7020644849713"/>
          <c:y val="0.10415885679957963"/>
          <c:w val="0.61296360311401155"/>
          <c:h val="0.82132361388590247"/>
        </c:manualLayout>
      </c:layout>
      <c:pieChart>
        <c:varyColors val="1"/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baseline="0" dirty="0">
                <a:solidFill>
                  <a:sysClr val="windowText" lastClr="000000"/>
                </a:solidFill>
              </a:rPr>
              <a:t>Statut des demandeurs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5794512551079976"/>
          <c:y val="0.10414148511918028"/>
          <c:w val="0.6841097489784006"/>
          <c:h val="0.81295845711074477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66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DE-4942-9980-827DD7CE8D48}"/>
              </c:ext>
            </c:extLst>
          </c:dPt>
          <c:dPt>
            <c:idx val="1"/>
            <c:bubble3D val="0"/>
            <c:spPr>
              <a:solidFill>
                <a:srgbClr val="99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DE-4942-9980-827DD7CE8D48}"/>
              </c:ext>
            </c:extLst>
          </c:dPt>
          <c:dPt>
            <c:idx val="2"/>
            <c:bubble3D val="0"/>
            <c:spPr>
              <a:solidFill>
                <a:srgbClr val="CCFF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DE-4942-9980-827DD7CE8D48}"/>
              </c:ext>
            </c:extLst>
          </c:dPt>
          <c:dPt>
            <c:idx val="3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DE-4942-9980-827DD7CE8D48}"/>
              </c:ext>
            </c:extLst>
          </c:dPt>
          <c:dPt>
            <c:idx val="4"/>
            <c:bubble3D val="0"/>
            <c:spPr>
              <a:solidFill>
                <a:srgbClr val="FFCC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DDE-4942-9980-827DD7CE8D48}"/>
              </c:ext>
            </c:extLst>
          </c:dPt>
          <c:dLbls>
            <c:dLbl>
              <c:idx val="0"/>
              <c:layout>
                <c:manualLayout>
                  <c:x val="-0.12172869809837701"/>
                  <c:y val="-0.273949235748227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ysClr val="windowText" lastClr="000000"/>
                        </a:solidFill>
                      </a:rPr>
                      <a:t>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38344572077352"/>
                      <c:h val="0.214195744949018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DDE-4942-9980-827DD7CE8D48}"/>
                </c:ext>
              </c:extLst>
            </c:dLbl>
            <c:dLbl>
              <c:idx val="1"/>
              <c:layout>
                <c:manualLayout>
                  <c:x val="0.11935355284113658"/>
                  <c:y val="6.95460463220296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5CC73D-5378-4FA8-8826-2118BD9A2597}" type="PERCENTAG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98673340719787E-2"/>
                      <c:h val="9.05219404756073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DE-4942-9980-827DD7CE8D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A3655E-7A53-4433-8A36-5741900C3929}" type="PERCENTAGE">
                      <a:rPr lang="en-US" sz="1200" b="1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DE-4942-9980-827DD7CE8D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3DB36F-1909-40EB-8529-935BCD2A0951}" type="PERCENTAGE">
                      <a:rPr lang="en-US" sz="1600" b="1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DE-4942-9980-827DD7CE8D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ysClr val="windowText" lastClr="000000"/>
                        </a:solidFill>
                      </a:rPr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DDE-4942-9980-827DD7CE8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Salariés du privé</c:v>
                </c:pt>
                <c:pt idx="1">
                  <c:v>Agent de l'état </c:v>
                </c:pt>
                <c:pt idx="2">
                  <c:v>CDD</c:v>
                </c:pt>
                <c:pt idx="3">
                  <c:v>Apprentie</c:v>
                </c:pt>
                <c:pt idx="4">
                  <c:v>Artisan/Commerçant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0.79</c:v>
                </c:pt>
                <c:pt idx="1">
                  <c:v>0.08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DE-4942-9980-827DD7CE8D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94320268625639669"/>
          <c:w val="1"/>
          <c:h val="4.1899734600214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832638850817"/>
          <c:y val="0.13145157111249442"/>
          <c:w val="0.84046768276772421"/>
          <c:h val="0.8586704255990446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3-4313-B76D-AEE504F33F9B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3-4313-B76D-AEE504F33F9B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E3-4313-B76D-AEE504F33F9B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E3-4313-B76D-AEE504F33F9B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E3-4313-B76D-AEE504F33F9B}"/>
              </c:ext>
            </c:extLst>
          </c:dPt>
          <c:dPt>
            <c:idx val="5"/>
            <c:bubble3D val="0"/>
            <c:spPr>
              <a:solidFill>
                <a:srgbClr val="00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E3-4313-B76D-AEE504F33F9B}"/>
              </c:ext>
            </c:extLst>
          </c:dPt>
          <c:dPt>
            <c:idx val="6"/>
            <c:bubble3D val="0"/>
            <c:spPr>
              <a:solidFill>
                <a:srgbClr val="FF993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E3-4313-B76D-AEE504F33F9B}"/>
              </c:ext>
            </c:extLst>
          </c:dPt>
          <c:dPt>
            <c:idx val="7"/>
            <c:bubble3D val="0"/>
            <c:spPr>
              <a:solidFill>
                <a:srgbClr val="FF33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E3-4313-B76D-AEE504F33F9B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FE3-4313-B76D-AEE504F33F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FE3-4313-B76D-AEE504F33F9B}"/>
              </c:ext>
            </c:extLst>
          </c:dPt>
          <c:dLbls>
            <c:dLbl>
              <c:idx val="0"/>
              <c:layout>
                <c:manualLayout>
                  <c:x val="-5.0806759752988019E-2"/>
                  <c:y val="0.1496276685647840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tx1"/>
                        </a:solidFill>
                      </a:rPr>
                      <a:t>Régions</a:t>
                    </a:r>
                  </a:p>
                  <a:p>
                    <a:r>
                      <a:rPr lang="en-US" sz="1400" b="1">
                        <a:solidFill>
                          <a:schemeClr val="tx1"/>
                        </a:solidFill>
                      </a:rPr>
                      <a:t>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FE3-4313-B76D-AEE504F33F9B}"/>
                </c:ext>
              </c:extLst>
            </c:dLbl>
            <c:dLbl>
              <c:idx val="1"/>
              <c:layout>
                <c:manualLayout>
                  <c:x val="-0.14944216577528588"/>
                  <c:y val="0.1949389075581193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95</a:t>
                    </a:r>
                  </a:p>
                  <a:p>
                    <a:r>
                      <a:rPr lang="en-US" sz="1500" b="1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27803524559427"/>
                      <c:h val="0.1811999646227968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FE3-4313-B76D-AEE504F33F9B}"/>
                </c:ext>
              </c:extLst>
            </c:dLbl>
            <c:dLbl>
              <c:idx val="2"/>
              <c:layout>
                <c:manualLayout>
                  <c:x val="-4.3482841850864935E-2"/>
                  <c:y val="6.266577843933145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500" b="1" i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94</a:t>
                    </a:r>
                  </a:p>
                  <a:p>
                    <a:pPr algn="ctr">
                      <a:defRPr sz="1500" b="1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pPr>
                    <a:r>
                      <a:rPr lang="en-US" sz="1500" b="1" i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5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1248154976057"/>
                      <c:h val="0.1296234223443466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8FE3-4313-B76D-AEE504F33F9B}"/>
                </c:ext>
              </c:extLst>
            </c:dLbl>
            <c:dLbl>
              <c:idx val="3"/>
              <c:layout>
                <c:manualLayout>
                  <c:x val="-0.10509167294289895"/>
                  <c:y val="-0.158054824744579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</a:p>
                  <a:p>
                    <a:r>
                      <a:rPr lang="en-US" dirty="0"/>
                      <a:t>20%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60412176654997"/>
                      <c:h val="0.213758278981930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8FE3-4313-B76D-AEE504F33F9B}"/>
                </c:ext>
              </c:extLst>
            </c:dLbl>
            <c:dLbl>
              <c:idx val="4"/>
              <c:layout>
                <c:manualLayout>
                  <c:x val="0.15588940676513227"/>
                  <c:y val="-8.688724710444718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92</a:t>
                    </a:r>
                  </a:p>
                  <a:p>
                    <a:r>
                      <a:rPr lang="en-US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19%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57003822784897"/>
                      <c:h val="0.190440800099880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8FE3-4313-B76D-AEE504F33F9B}"/>
                </c:ext>
              </c:extLst>
            </c:dLbl>
            <c:dLbl>
              <c:idx val="5"/>
              <c:layout>
                <c:manualLayout>
                  <c:x val="0.18669650734324147"/>
                  <c:y val="-7.0457631925280415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91</a:t>
                    </a:r>
                  </a:p>
                  <a:p>
                    <a:fld id="{A8310755-8EA4-4623-803F-7FC73B57E749}" type="PERCENTAGE">
                      <a:rPr lang="en-US" sz="15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9263821785617"/>
                      <c:h val="0.167272211829186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FE3-4313-B76D-AEE504F33F9B}"/>
                </c:ext>
              </c:extLst>
            </c:dLbl>
            <c:dLbl>
              <c:idx val="6"/>
              <c:layout>
                <c:manualLayout>
                  <c:x val="0.14585467340022129"/>
                  <c:y val="-4.2030366817033598E-3"/>
                </c:manualLayout>
              </c:layout>
              <c:tx>
                <c:rich>
                  <a:bodyPr/>
                  <a:lstStyle/>
                  <a:p>
                    <a:endParaRPr lang="en-US" baseline="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78</a:t>
                    </a:r>
                  </a:p>
                  <a:p>
                    <a:fld id="{01C2B8E2-E4E3-45B2-A910-F527EB639163}" type="PERCENTAGE">
                      <a:rPr lang="en-US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34545981457852E-2"/>
                      <c:h val="0.181209291857214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FE3-4313-B76D-AEE504F33F9B}"/>
                </c:ext>
              </c:extLst>
            </c:dLbl>
            <c:dLbl>
              <c:idx val="7"/>
              <c:layout>
                <c:manualLayout>
                  <c:x val="0.11855899549392233"/>
                  <c:y val="0.14670702543949585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77</a:t>
                    </a:r>
                  </a:p>
                  <a:p>
                    <a:r>
                      <a:rPr lang="en-US" sz="15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897082864641917E-2"/>
                      <c:h val="0.14535231993536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8FE3-4313-B76D-AEE504F33F9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tx1"/>
                        </a:solidFill>
                      </a:rPr>
                      <a:t>75</a:t>
                    </a:r>
                  </a:p>
                  <a:p>
                    <a:r>
                      <a:rPr lang="en-US" sz="1400" b="1">
                        <a:solidFill>
                          <a:schemeClr val="tx1"/>
                        </a:solidFill>
                      </a:rPr>
                      <a:t>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FE3-4313-B76D-AEE504F33F9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E3-4313-B76D-AEE504F33F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Régions</c:v>
                </c:pt>
                <c:pt idx="1">
                  <c:v>95</c:v>
                </c:pt>
                <c:pt idx="2">
                  <c:v>94</c:v>
                </c:pt>
                <c:pt idx="3">
                  <c:v>93</c:v>
                </c:pt>
                <c:pt idx="4">
                  <c:v>92</c:v>
                </c:pt>
                <c:pt idx="5">
                  <c:v>91</c:v>
                </c:pt>
                <c:pt idx="6">
                  <c:v>78</c:v>
                </c:pt>
                <c:pt idx="7">
                  <c:v>77</c:v>
                </c:pt>
                <c:pt idx="8">
                  <c:v>75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0.06</c:v>
                </c:pt>
                <c:pt idx="1">
                  <c:v>7.0000000000000007E-2</c:v>
                </c:pt>
                <c:pt idx="2">
                  <c:v>0.13</c:v>
                </c:pt>
                <c:pt idx="3">
                  <c:v>0.2</c:v>
                </c:pt>
                <c:pt idx="4">
                  <c:v>0.19</c:v>
                </c:pt>
                <c:pt idx="5">
                  <c:v>0.1</c:v>
                </c:pt>
                <c:pt idx="6">
                  <c:v>0.05</c:v>
                </c:pt>
                <c:pt idx="7">
                  <c:v>0.14000000000000001</c:v>
                </c:pt>
                <c:pt idx="8">
                  <c:v>0.06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FE3-4313-B76D-AEE504F33F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80" baseline="0"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solidFill>
                  <a:schemeClr val="tx1"/>
                </a:solidFill>
              </a:rPr>
              <a:t>Catégories</a:t>
            </a:r>
          </a:p>
        </c:rich>
      </c:tx>
      <c:layout>
        <c:manualLayout>
          <c:xMode val="edge"/>
          <c:yMode val="edge"/>
          <c:x val="0.44862046197331212"/>
          <c:y val="2.0006156473055228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5493199784051709E-2"/>
          <c:y val="0.16784348272701144"/>
          <c:w val="0.88831355321324612"/>
          <c:h val="0.6671997741492757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141760"/>
        <c:axId val="72142152"/>
      </c:barChart>
      <c:catAx>
        <c:axId val="721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142152"/>
        <c:crosses val="autoZero"/>
        <c:auto val="1"/>
        <c:lblAlgn val="ctr"/>
        <c:lblOffset val="100"/>
        <c:noMultiLvlLbl val="0"/>
      </c:catAx>
      <c:valAx>
        <c:axId val="72142152"/>
        <c:scaling>
          <c:orientation val="minMax"/>
          <c:min val="0.35000000000000003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14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>
                <a:solidFill>
                  <a:schemeClr val="tx1"/>
                </a:solidFill>
              </a:rPr>
              <a:t>Départements</a:t>
            </a:r>
          </a:p>
        </c:rich>
      </c:tx>
      <c:layout>
        <c:manualLayout>
          <c:xMode val="edge"/>
          <c:yMode val="edge"/>
          <c:x val="0.33252733148666369"/>
          <c:y val="4.1538496976761444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9512178689795644E-2"/>
          <c:y val="0.18355922765094163"/>
          <c:w val="0.87645348589648164"/>
          <c:h val="0.64840596698843611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144112"/>
        <c:axId val="72144504"/>
      </c:barChart>
      <c:catAx>
        <c:axId val="7214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144504"/>
        <c:crosses val="autoZero"/>
        <c:auto val="1"/>
        <c:lblAlgn val="ctr"/>
        <c:lblOffset val="100"/>
        <c:noMultiLvlLbl val="0"/>
      </c:catAx>
      <c:valAx>
        <c:axId val="72144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144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>
                <a:solidFill>
                  <a:sysClr val="windowText" lastClr="000000"/>
                </a:solidFill>
              </a:rPr>
              <a:t>Partenaires</a:t>
            </a:r>
            <a:r>
              <a:rPr lang="fr-FR" sz="1600" dirty="0">
                <a:solidFill>
                  <a:sysClr val="windowText" lastClr="00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621105012409248E-2"/>
          <c:y val="0.1292585764327529"/>
          <c:w val="0.89280472950589918"/>
          <c:h val="0.625110119210954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7-4FF7-8255-C801E632A44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7-4FF7-8255-C801E632A44E}"/>
              </c:ext>
            </c:extLst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37-4FF7-8255-C801E632A44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37-4FF7-8255-C801E632A44E}"/>
              </c:ext>
            </c:extLst>
          </c:dPt>
          <c:dPt>
            <c:idx val="5"/>
            <c:invertIfNegative val="0"/>
            <c:bubble3D val="0"/>
            <c:spPr>
              <a:solidFill>
                <a:srgbClr val="99FF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37-4FF7-8255-C801E632A44E}"/>
              </c:ext>
            </c:extLst>
          </c:dPt>
          <c:dPt>
            <c:idx val="6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37-4FF7-8255-C801E632A44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937-4FF7-8255-C801E632A44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937-4FF7-8255-C801E632A44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37-4FF7-8255-C801E632A44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7-4FF7-8255-C801E632A44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7-4FF7-8255-C801E632A44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7-4FF7-8255-C801E632A44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7-4FF7-8255-C801E632A44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37-4FF7-8255-C801E632A44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37-4FF7-8255-C801E632A44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37-4FF7-8255-C801E632A44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37-4FF7-8255-C801E632A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CDC HABITAT</c:v>
                </c:pt>
                <c:pt idx="1">
                  <c:v>3F</c:v>
                </c:pt>
                <c:pt idx="2">
                  <c:v>VILOGIA</c:v>
                </c:pt>
                <c:pt idx="3">
                  <c:v>ARCADE VYV</c:v>
                </c:pt>
                <c:pt idx="4">
                  <c:v>BATIGERE</c:v>
                </c:pt>
                <c:pt idx="5">
                  <c:v>BAILLEUR PRIVE</c:v>
                </c:pt>
                <c:pt idx="6">
                  <c:v>IMMO MOULIN VERT </c:v>
                </c:pt>
                <c:pt idx="7">
                  <c:v>PARME</c:v>
                </c:pt>
                <c:pt idx="8">
                  <c:v>IRP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0.46</c:v>
                </c:pt>
                <c:pt idx="1">
                  <c:v>0.2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0.04</c:v>
                </c:pt>
                <c:pt idx="6">
                  <c:v>0.03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937-4FF7-8255-C801E632A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037328"/>
        <c:axId val="592808800"/>
      </c:barChart>
      <c:catAx>
        <c:axId val="7330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2808800"/>
        <c:crosses val="autoZero"/>
        <c:auto val="1"/>
        <c:lblAlgn val="ctr"/>
        <c:lblOffset val="100"/>
        <c:noMultiLvlLbl val="0"/>
      </c:catAx>
      <c:valAx>
        <c:axId val="59280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303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>
                <a:latin typeface="+mn-lt"/>
              </a:rPr>
              <a:t>Catégories</a:t>
            </a:r>
            <a:r>
              <a:rPr lang="fr-FR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'[Offres logements Catégories.xlsx]Feuil1'!$B$1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F6-4717-ABE8-2628F6900107}"/>
              </c:ext>
            </c:extLst>
          </c:dPt>
          <c:dPt>
            <c:idx val="1"/>
            <c:bubble3D val="0"/>
            <c:spPr>
              <a:solidFill>
                <a:srgbClr val="66FF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F6-4717-ABE8-2628F6900107}"/>
              </c:ext>
            </c:extLst>
          </c:dPt>
          <c:dLbls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'[Offres logements Catégories.xlsx]Feuil1'!$A$2:$A$3</c:f>
              <c:strCache>
                <c:ptCount val="2"/>
                <c:pt idx="0">
                  <c:v>LOGEMENT INTERMEDIAIRE</c:v>
                </c:pt>
                <c:pt idx="1">
                  <c:v>LOGEMENT SOCIAL</c:v>
                </c:pt>
              </c:strCache>
            </c:strRef>
          </c:cat>
          <c:val>
            <c:numRef>
              <c:f>'[Offres logements Catégories.xlsx]Feuil1'!$B$2:$B$3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6-4717-ABE8-2628F69001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ysClr val="windowText" lastClr="000000"/>
                </a:solidFill>
              </a:rPr>
              <a:t>Typologies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FF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9-48DE-A859-3A9B4A764EF6}"/>
              </c:ext>
            </c:extLst>
          </c:dPt>
          <c:dPt>
            <c:idx val="1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9-48DE-A859-3A9B4A764EF6}"/>
              </c:ext>
            </c:extLst>
          </c:dPt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9-48DE-A859-3A9B4A764EF6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29-48DE-A859-3A9B4A764EF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29-48DE-A859-3A9B4A764EF6}"/>
              </c:ext>
            </c:extLst>
          </c:dPt>
          <c:dPt>
            <c:idx val="5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29-48DE-A859-3A9B4A764E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'[Offres Logements Typologies.xlsx]Feuil1'!$A$2:$A$8</c:f>
              <c:strCache>
                <c:ptCount val="6"/>
                <c:pt idx="0">
                  <c:v>T3</c:v>
                </c:pt>
                <c:pt idx="1">
                  <c:v>T2</c:v>
                </c:pt>
                <c:pt idx="2">
                  <c:v>T4</c:v>
                </c:pt>
                <c:pt idx="3">
                  <c:v>T1</c:v>
                </c:pt>
                <c:pt idx="4">
                  <c:v>T5 </c:v>
                </c:pt>
                <c:pt idx="5">
                  <c:v>RTM</c:v>
                </c:pt>
              </c:strCache>
            </c:strRef>
          </c:cat>
          <c:val>
            <c:numRef>
              <c:f>'[Offres Logements Typologies.xlsx]Feuil1'!$B$2:$B$8</c:f>
              <c:numCache>
                <c:formatCode>0%</c:formatCode>
                <c:ptCount val="7"/>
                <c:pt idx="0">
                  <c:v>0.39</c:v>
                </c:pt>
                <c:pt idx="1">
                  <c:v>0.28000000000000003</c:v>
                </c:pt>
                <c:pt idx="2">
                  <c:v>0.16</c:v>
                </c:pt>
                <c:pt idx="3">
                  <c:v>0.11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29-48DE-A859-3A9B4A764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527087"/>
        <c:axId val="1501648671"/>
      </c:barChart>
      <c:catAx>
        <c:axId val="135052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1648671"/>
        <c:crosses val="autoZero"/>
        <c:auto val="1"/>
        <c:lblAlgn val="ctr"/>
        <c:lblOffset val="100"/>
        <c:noMultiLvlLbl val="0"/>
      </c:catAx>
      <c:valAx>
        <c:axId val="150164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052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ysClr val="windowText" lastClr="000000"/>
                </a:solidFill>
              </a:rPr>
              <a:t>Départements</a:t>
            </a:r>
            <a:r>
              <a:rPr lang="fr-FR" sz="2400" b="1" baseline="0">
                <a:solidFill>
                  <a:sysClr val="windowText" lastClr="000000"/>
                </a:solidFill>
              </a:rPr>
              <a:t> </a:t>
            </a:r>
            <a:endParaRPr lang="fr-FR" sz="2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339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3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5-4786-80C4-ACCC3ECED994}"/>
              </c:ext>
            </c:extLst>
          </c:dPt>
          <c:dPt>
            <c:idx val="2"/>
            <c:invertIfNegative val="0"/>
            <c:bubble3D val="0"/>
            <c:spPr>
              <a:solidFill>
                <a:srgbClr val="66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65-4786-80C4-ACCC3ECED994}"/>
              </c:ext>
            </c:extLst>
          </c:dPt>
          <c:dPt>
            <c:idx val="3"/>
            <c:invertIfNegative val="0"/>
            <c:bubble3D val="0"/>
            <c:spPr>
              <a:solidFill>
                <a:srgbClr val="CC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65-4786-80C4-ACCC3ECED994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65-4786-80C4-ACCC3ECED994}"/>
              </c:ext>
            </c:extLst>
          </c:dPt>
          <c:dPt>
            <c:idx val="5"/>
            <c:invertIfNegative val="0"/>
            <c:bubble3D val="0"/>
            <c:spPr>
              <a:solidFill>
                <a:srgbClr val="66FF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65-4786-80C4-ACCC3ECED994}"/>
              </c:ext>
            </c:extLst>
          </c:dPt>
          <c:dPt>
            <c:idx val="6"/>
            <c:invertIfNegative val="0"/>
            <c:bubble3D val="0"/>
            <c:spPr>
              <a:solidFill>
                <a:srgbClr val="00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65-4786-80C4-ACCC3ECED99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65-4786-80C4-ACCC3ECED9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'[Offres logements Départements.xlsx]Feuil1'!$A$2:$A$10</c:f>
              <c:strCache>
                <c:ptCount val="9"/>
                <c:pt idx="0">
                  <c:v>93</c:v>
                </c:pt>
                <c:pt idx="1">
                  <c:v>77</c:v>
                </c:pt>
                <c:pt idx="2">
                  <c:v>91</c:v>
                </c:pt>
                <c:pt idx="3">
                  <c:v>94</c:v>
                </c:pt>
                <c:pt idx="4">
                  <c:v>95</c:v>
                </c:pt>
                <c:pt idx="5">
                  <c:v>Régions</c:v>
                </c:pt>
                <c:pt idx="6">
                  <c:v>92</c:v>
                </c:pt>
                <c:pt idx="7">
                  <c:v>78</c:v>
                </c:pt>
                <c:pt idx="8">
                  <c:v>75</c:v>
                </c:pt>
              </c:strCache>
            </c:strRef>
          </c:cat>
          <c:val>
            <c:numRef>
              <c:f>'[Offres logements Départements.xlsx]Feuil1'!$B$2:$B$10</c:f>
              <c:numCache>
                <c:formatCode>0%</c:formatCode>
                <c:ptCount val="9"/>
                <c:pt idx="0">
                  <c:v>0.34</c:v>
                </c:pt>
                <c:pt idx="1">
                  <c:v>0.17</c:v>
                </c:pt>
                <c:pt idx="2">
                  <c:v>0.1</c:v>
                </c:pt>
                <c:pt idx="3">
                  <c:v>0.1</c:v>
                </c:pt>
                <c:pt idx="4">
                  <c:v>0.08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0.04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F65-4786-80C4-ACCC3ECED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210656"/>
        <c:axId val="1416958080"/>
      </c:barChart>
      <c:catAx>
        <c:axId val="141021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6958080"/>
        <c:crosses val="autoZero"/>
        <c:auto val="1"/>
        <c:lblAlgn val="ctr"/>
        <c:lblOffset val="100"/>
        <c:noMultiLvlLbl val="0"/>
      </c:catAx>
      <c:valAx>
        <c:axId val="141695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021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>
                <a:solidFill>
                  <a:sysClr val="windowText" lastClr="000000"/>
                </a:solidFill>
              </a:rPr>
              <a:t>Partenaire</a:t>
            </a:r>
            <a:r>
              <a:rPr lang="fr-FR" sz="2400" b="1" baseline="0">
                <a:solidFill>
                  <a:sysClr val="windowText" lastClr="000000"/>
                </a:solidFill>
              </a:rPr>
              <a:t>s </a:t>
            </a:r>
            <a:endParaRPr lang="fr-FR" sz="2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1316183644583693E-2"/>
          <c:y val="0.10066733786133077"/>
          <c:w val="0.92774140797845295"/>
          <c:h val="0.81163312982455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0D8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A-401F-B763-4F3E19294C74}"/>
              </c:ext>
            </c:extLst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A-401F-B763-4F3E19294C74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A-401F-B763-4F3E19294C74}"/>
              </c:ext>
            </c:extLst>
          </c:dPt>
          <c:dPt>
            <c:idx val="3"/>
            <c:invertIfNegative val="0"/>
            <c:bubble3D val="0"/>
            <c:spPr>
              <a:solidFill>
                <a:srgbClr val="33CC33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A-401F-B763-4F3E19294C7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8A-401F-B763-4F3E19294C74}"/>
              </c:ext>
            </c:extLst>
          </c:dPt>
          <c:dPt>
            <c:idx val="5"/>
            <c:invertIfNegative val="0"/>
            <c:bubble3D val="0"/>
            <c:spPr>
              <a:solidFill>
                <a:srgbClr val="FF99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8A-401F-B763-4F3E19294C7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8A-401F-B763-4F3E19294C74}"/>
              </c:ext>
            </c:extLst>
          </c:dPt>
          <c:dPt>
            <c:idx val="7"/>
            <c:invertIfNegative val="0"/>
            <c:bubble3D val="0"/>
            <c:spPr>
              <a:solidFill>
                <a:srgbClr val="CCCC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8A-401F-B763-4F3E19294C74}"/>
              </c:ext>
            </c:extLst>
          </c:dPt>
          <c:dPt>
            <c:idx val="8"/>
            <c:invertIfNegative val="0"/>
            <c:bubble3D val="0"/>
            <c:spPr>
              <a:solidFill>
                <a:srgbClr val="66FF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8A-401F-B763-4F3E19294C74}"/>
              </c:ext>
            </c:extLst>
          </c:dPt>
          <c:dLbls>
            <c:dLbl>
              <c:idx val="0"/>
              <c:layout>
                <c:manualLayout>
                  <c:x val="1.3427323185942206E-3"/>
                  <c:y val="1.19688831656056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18391330558914E-2"/>
                      <c:h val="5.66128173733145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08A-401F-B763-4F3E19294C74}"/>
                </c:ext>
              </c:extLst>
            </c:dLbl>
            <c:dLbl>
              <c:idx val="1"/>
              <c:layout>
                <c:manualLayout>
                  <c:x val="1.3427323185942206E-3"/>
                  <c:y val="1.1968883165605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64484074666067E-2"/>
                      <c:h val="5.900659400643568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08A-401F-B763-4F3E19294C7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21702496979041E-2"/>
                      <c:h val="7.18182111946870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08A-401F-B763-4F3E19294C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'[Permis Visite Partenaires.xlsx]Feuil1'!$A$2:$A$10</c:f>
              <c:strCache>
                <c:ptCount val="9"/>
                <c:pt idx="0">
                  <c:v>CDC Habitat</c:v>
                </c:pt>
                <c:pt idx="1">
                  <c:v>I3F</c:v>
                </c:pt>
                <c:pt idx="2">
                  <c:v>Arcade VYV</c:v>
                </c:pt>
                <c:pt idx="3">
                  <c:v>Vilogia </c:v>
                </c:pt>
                <c:pt idx="4">
                  <c:v>I. Moulin Vert</c:v>
                </c:pt>
                <c:pt idx="5">
                  <c:v>Batigère</c:v>
                </c:pt>
                <c:pt idx="6">
                  <c:v>Parme</c:v>
                </c:pt>
                <c:pt idx="7">
                  <c:v>Bailleur Privée </c:v>
                </c:pt>
                <c:pt idx="8">
                  <c:v>IRP</c:v>
                </c:pt>
              </c:strCache>
            </c:strRef>
          </c:cat>
          <c:val>
            <c:numRef>
              <c:f>'[Permis Visite Partenaires.xlsx]Feuil1'!$B$2:$B$10</c:f>
              <c:numCache>
                <c:formatCode>0%</c:formatCode>
                <c:ptCount val="9"/>
                <c:pt idx="0">
                  <c:v>0.34</c:v>
                </c:pt>
                <c:pt idx="1">
                  <c:v>0.26</c:v>
                </c:pt>
                <c:pt idx="2">
                  <c:v>0.1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0.03</c:v>
                </c:pt>
                <c:pt idx="7">
                  <c:v>0.02</c:v>
                </c:pt>
                <c:pt idx="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08A-401F-B763-4F3E19294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22543"/>
        <c:axId val="2090855071"/>
      </c:barChart>
      <c:catAx>
        <c:axId val="10532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0855071"/>
        <c:crosses val="autoZero"/>
        <c:auto val="1"/>
        <c:lblAlgn val="ctr"/>
        <c:lblOffset val="100"/>
        <c:noMultiLvlLbl val="0"/>
      </c:catAx>
      <c:valAx>
        <c:axId val="209085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3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>
                <a:solidFill>
                  <a:sysClr val="windowText" lastClr="000000"/>
                </a:solidFill>
              </a:rPr>
              <a:t>Catégories</a:t>
            </a:r>
            <a:r>
              <a:rPr lang="fr-FR" sz="2000" b="1" baseline="0" dirty="0">
                <a:solidFill>
                  <a:sysClr val="windowText" lastClr="000000"/>
                </a:solidFill>
              </a:rPr>
              <a:t> </a:t>
            </a:r>
            <a:endParaRPr lang="fr-FR" sz="20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20085789287932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614804950552206E-2"/>
          <c:y val="8.4978492805322631E-2"/>
          <c:w val="0.92353801069673613"/>
          <c:h val="0.84034882753521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B-46D1-83F9-853E9123638D}"/>
              </c:ext>
            </c:extLst>
          </c:dPt>
          <c:dPt>
            <c:idx val="2"/>
            <c:invertIfNegative val="0"/>
            <c:bubble3D val="0"/>
            <c:spPr>
              <a:solidFill>
                <a:srgbClr val="A787AD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7B-46D1-83F9-853E9123638D}"/>
              </c:ext>
            </c:extLst>
          </c:dPt>
          <c:dPt>
            <c:idx val="3"/>
            <c:invertIfNegative val="0"/>
            <c:bubble3D val="0"/>
            <c:spPr>
              <a:solidFill>
                <a:srgbClr val="7DB4B7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7B-46D1-83F9-853E9123638D}"/>
              </c:ext>
            </c:extLst>
          </c:dPt>
          <c:dPt>
            <c:idx val="4"/>
            <c:invertIfNegative val="0"/>
            <c:bubble3D val="0"/>
            <c:spPr>
              <a:solidFill>
                <a:srgbClr val="B7837D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7B-46D1-83F9-853E9123638D}"/>
              </c:ext>
            </c:extLst>
          </c:dPt>
          <c:dPt>
            <c:idx val="5"/>
            <c:invertIfNegative val="0"/>
            <c:bubble3D val="0"/>
            <c:spPr>
              <a:solidFill>
                <a:srgbClr val="82B288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7B-46D1-83F9-853E9123638D}"/>
              </c:ext>
            </c:extLst>
          </c:dPt>
          <c:dPt>
            <c:idx val="6"/>
            <c:invertIfNegative val="0"/>
            <c:bubble3D val="0"/>
            <c:spPr>
              <a:solidFill>
                <a:srgbClr val="B48093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7B-46D1-83F9-853E912363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'[Permis Visite Catégories.xlsx]Feuil1'!$A$2:$A$8</c:f>
              <c:strCache>
                <c:ptCount val="7"/>
                <c:pt idx="0">
                  <c:v>LLI</c:v>
                </c:pt>
                <c:pt idx="1">
                  <c:v>PLS</c:v>
                </c:pt>
                <c:pt idx="2">
                  <c:v>Secteur Libre</c:v>
                </c:pt>
                <c:pt idx="3">
                  <c:v>PLUS</c:v>
                </c:pt>
                <c:pt idx="4">
                  <c:v>PLI</c:v>
                </c:pt>
                <c:pt idx="5">
                  <c:v>PLAI</c:v>
                </c:pt>
                <c:pt idx="6">
                  <c:v>Privé</c:v>
                </c:pt>
              </c:strCache>
            </c:strRef>
          </c:cat>
          <c:val>
            <c:numRef>
              <c:f>'[Permis Visite Catégories.xlsx]Feuil1'!$B$2:$B$8</c:f>
              <c:numCache>
                <c:formatCode>0%</c:formatCode>
                <c:ptCount val="7"/>
                <c:pt idx="0">
                  <c:v>0.64</c:v>
                </c:pt>
                <c:pt idx="1">
                  <c:v>0.18</c:v>
                </c:pt>
                <c:pt idx="2">
                  <c:v>0.06</c:v>
                </c:pt>
                <c:pt idx="3">
                  <c:v>0.05</c:v>
                </c:pt>
                <c:pt idx="4">
                  <c:v>0.04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7B-46D1-83F9-853E91236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591663"/>
        <c:axId val="707517471"/>
      </c:barChart>
      <c:catAx>
        <c:axId val="71359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7517471"/>
        <c:crosses val="autoZero"/>
        <c:auto val="1"/>
        <c:lblAlgn val="ctr"/>
        <c:lblOffset val="100"/>
        <c:noMultiLvlLbl val="0"/>
      </c:catAx>
      <c:valAx>
        <c:axId val="70751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359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6351408139709"/>
          <c:y val="0.15972217089362098"/>
          <c:w val="0.67595961746471378"/>
          <c:h val="0.80124533159039002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</a:rPr>
              <a:t>Catégories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1982093030629719"/>
          <c:y val="9.6353220283946113E-3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061528949204137E-2"/>
          <c:y val="0.1101078321511729"/>
          <c:w val="0.87573680956306676"/>
          <c:h val="0.66487477495453573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2758592"/>
        <c:axId val="242758984"/>
      </c:barChart>
      <c:catAx>
        <c:axId val="2427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2758984"/>
        <c:crosses val="autoZero"/>
        <c:auto val="1"/>
        <c:lblAlgn val="ctr"/>
        <c:lblOffset val="100"/>
        <c:noMultiLvlLbl val="0"/>
      </c:catAx>
      <c:valAx>
        <c:axId val="24275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2758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>
                <a:solidFill>
                  <a:sysClr val="windowText" lastClr="000000"/>
                </a:solidFill>
              </a:rPr>
              <a:t>Catégories</a:t>
            </a:r>
            <a:r>
              <a:rPr lang="fr-FR" sz="2000" b="1" baseline="0" dirty="0">
                <a:solidFill>
                  <a:sysClr val="windowText" lastClr="000000"/>
                </a:solidFill>
              </a:rPr>
              <a:t> </a:t>
            </a:r>
            <a:endParaRPr lang="fr-FR" sz="20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FF99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5-4E44-BDD4-49182FFF25DA}"/>
              </c:ext>
            </c:extLst>
          </c:dPt>
          <c:dPt>
            <c:idx val="1"/>
            <c:invertIfNegative val="0"/>
            <c:bubble3D val="0"/>
            <c:spPr>
              <a:solidFill>
                <a:srgbClr val="CCCC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15-4E44-BDD4-49182FFF25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Logement social </c:v>
                </c:pt>
                <c:pt idx="1">
                  <c:v>Logement intermédiaire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15-4E44-BDD4-49182FFF2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712976"/>
        <c:axId val="1189278288"/>
      </c:barChart>
      <c:catAx>
        <c:axId val="105071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9278288"/>
        <c:crosses val="autoZero"/>
        <c:auto val="1"/>
        <c:lblAlgn val="ctr"/>
        <c:lblOffset val="100"/>
        <c:noMultiLvlLbl val="0"/>
      </c:catAx>
      <c:valAx>
        <c:axId val="118927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5071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ysClr val="windowText" lastClr="000000"/>
                </a:solidFill>
              </a:rPr>
              <a:t>Départements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416730624650136"/>
          <c:y val="0.21412073367057571"/>
          <c:w val="0.87509397741145545"/>
          <c:h val="0.485006298035147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6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C6-476E-B8CE-5E2F8161B35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C6-476E-B8CE-5E2F8161B35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6-476E-B8CE-5E2F8161B352}"/>
              </c:ext>
            </c:extLst>
          </c:dPt>
          <c:dPt>
            <c:idx val="3"/>
            <c:invertIfNegative val="0"/>
            <c:bubble3D val="0"/>
            <c:spPr>
              <a:solidFill>
                <a:srgbClr val="CC66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C6-476E-B8CE-5E2F8161B352}"/>
              </c:ext>
            </c:extLst>
          </c:dPt>
          <c:dPt>
            <c:idx val="4"/>
            <c:invertIfNegative val="0"/>
            <c:bubble3D val="0"/>
            <c:spPr>
              <a:solidFill>
                <a:srgbClr val="66CC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C6-476E-B8CE-5E2F8161B35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C6-476E-B8CE-5E2F8161B35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C6-476E-B8CE-5E2F8161B352}"/>
              </c:ext>
            </c:extLst>
          </c:dPt>
          <c:dPt>
            <c:idx val="7"/>
            <c:invertIfNegative val="0"/>
            <c:bubble3D val="0"/>
            <c:spPr>
              <a:solidFill>
                <a:srgbClr val="FF996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9C6-476E-B8CE-5E2F8161B35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9C6-476E-B8CE-5E2F8161B352}"/>
              </c:ext>
            </c:extLst>
          </c:dPt>
          <c:dLbls>
            <c:dLbl>
              <c:idx val="0"/>
              <c:layout>
                <c:manualLayout>
                  <c:x val="-2.0739292714715631E-3"/>
                  <c:y val="-0.261862534437117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6-476E-B8CE-5E2F8161B352}"/>
                </c:ext>
              </c:extLst>
            </c:dLbl>
            <c:dLbl>
              <c:idx val="1"/>
              <c:layout>
                <c:manualLayout>
                  <c:x val="-2.0738716342043541E-3"/>
                  <c:y val="-0.210025663651243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C6-476E-B8CE-5E2F8161B352}"/>
                </c:ext>
              </c:extLst>
            </c:dLbl>
            <c:dLbl>
              <c:idx val="2"/>
              <c:layout>
                <c:manualLayout>
                  <c:x val="4.8104024094795857E-3"/>
                  <c:y val="-0.145608720252729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449215619290729E-2"/>
                      <c:h val="0.11537394162698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C6-476E-B8CE-5E2F8161B352}"/>
                </c:ext>
              </c:extLst>
            </c:dLbl>
            <c:dLbl>
              <c:idx val="3"/>
              <c:layout>
                <c:manualLayout>
                  <c:x val="4.8596743664807926E-17"/>
                  <c:y val="-0.126036484245439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C6-476E-B8CE-5E2F8161B352}"/>
                </c:ext>
              </c:extLst>
            </c:dLbl>
            <c:dLbl>
              <c:idx val="4"/>
              <c:layout>
                <c:manualLayout>
                  <c:x val="2.4482299587250556E-3"/>
                  <c:y val="-0.10501855731211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19324564503279E-2"/>
                      <c:h val="6.84818704154008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9C6-476E-B8CE-5E2F8161B352}"/>
                </c:ext>
              </c:extLst>
            </c:dLbl>
            <c:dLbl>
              <c:idx val="5"/>
              <c:layout>
                <c:manualLayout>
                  <c:x val="1.2394240711503773E-3"/>
                  <c:y val="-8.7501262974962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42539189642008E-2"/>
                      <c:h val="4.1728019183747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9C6-476E-B8CE-5E2F8161B352}"/>
                </c:ext>
              </c:extLst>
            </c:dLbl>
            <c:dLbl>
              <c:idx val="6"/>
              <c:layout>
                <c:manualLayout>
                  <c:x val="-2.7598822432826041E-3"/>
                  <c:y val="-6.02282448352743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B0D93A-5312-4A8A-B0A1-A0EEFB875C81}" type="VALUE">
                      <a:rPr lang="en-US" sz="1200" baseline="0"/>
                      <a:pPr>
                        <a:defRPr sz="1200" b="1">
                          <a:solidFill>
                            <a:sysClr val="windowText" lastClr="000000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05076380528991E-2"/>
                      <c:h val="7.34610229086818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9C6-476E-B8CE-5E2F8161B352}"/>
                </c:ext>
              </c:extLst>
            </c:dLbl>
            <c:dLbl>
              <c:idx val="7"/>
              <c:layout>
                <c:manualLayout>
                  <c:x val="-2.6507620941020544E-3"/>
                  <c:y val="-7.29684908789388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C6-476E-B8CE-5E2F8161B352}"/>
                </c:ext>
              </c:extLst>
            </c:dLbl>
            <c:dLbl>
              <c:idx val="8"/>
              <c:layout>
                <c:manualLayout>
                  <c:x val="0"/>
                  <c:y val="-3.9800995024875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C6-476E-B8CE-5E2F8161B3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9"/>
                <c:pt idx="0">
                  <c:v>93</c:v>
                </c:pt>
                <c:pt idx="1">
                  <c:v>77</c:v>
                </c:pt>
                <c:pt idx="2">
                  <c:v>91</c:v>
                </c:pt>
                <c:pt idx="3">
                  <c:v>94</c:v>
                </c:pt>
                <c:pt idx="4">
                  <c:v>95</c:v>
                </c:pt>
                <c:pt idx="5">
                  <c:v>92</c:v>
                </c:pt>
                <c:pt idx="6">
                  <c:v>78</c:v>
                </c:pt>
                <c:pt idx="7">
                  <c:v>Régions</c:v>
                </c:pt>
                <c:pt idx="8">
                  <c:v>75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0.37</c:v>
                </c:pt>
                <c:pt idx="1">
                  <c:v>0.23</c:v>
                </c:pt>
                <c:pt idx="2">
                  <c:v>0.11</c:v>
                </c:pt>
                <c:pt idx="3">
                  <c:v>0.09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0.02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9C6-476E-B8CE-5E2F8161B3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9946607"/>
        <c:axId val="1703236143"/>
      </c:barChart>
      <c:catAx>
        <c:axId val="192994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3236143"/>
        <c:crosses val="autoZero"/>
        <c:auto val="1"/>
        <c:lblAlgn val="ctr"/>
        <c:lblOffset val="100"/>
        <c:noMultiLvlLbl val="0"/>
      </c:catAx>
      <c:valAx>
        <c:axId val="1703236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994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/>
              <a:t>Typologies</a:t>
            </a:r>
          </a:p>
        </c:rich>
      </c:tx>
      <c:layout>
        <c:manualLayout>
          <c:xMode val="edge"/>
          <c:yMode val="edge"/>
          <c:x val="0.39095127235239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3891732921139961E-2"/>
          <c:y val="9.3531633287027668E-2"/>
          <c:w val="0.9316239551688692"/>
          <c:h val="0.833716417521104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FF6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C-403F-98BA-0ABB1023BE00}"/>
              </c:ext>
            </c:extLst>
          </c:dPt>
          <c:dPt>
            <c:idx val="1"/>
            <c:invertIfNegative val="0"/>
            <c:bubble3D val="0"/>
            <c:spPr>
              <a:solidFill>
                <a:srgbClr val="66FF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C-403F-98BA-0ABB1023BE00}"/>
              </c:ext>
            </c:extLst>
          </c:dPt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C-403F-98BA-0ABB1023BE00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2C-403F-98BA-0ABB1023BE00}"/>
              </c:ext>
            </c:extLst>
          </c:dPt>
          <c:dPt>
            <c:idx val="4"/>
            <c:invertIfNegative val="0"/>
            <c:bubble3D val="0"/>
            <c:spPr>
              <a:solidFill>
                <a:srgbClr val="FF996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2C-403F-98BA-0ABB1023BE00}"/>
              </c:ext>
            </c:extLst>
          </c:dPt>
          <c:dPt>
            <c:idx val="5"/>
            <c:invertIfNegative val="0"/>
            <c:bubble3D val="0"/>
            <c:spPr>
              <a:solidFill>
                <a:srgbClr val="FF5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2C-403F-98BA-0ABB1023BE00}"/>
              </c:ext>
            </c:extLst>
          </c:dPt>
          <c:dPt>
            <c:idx val="6"/>
            <c:invertIfNegative val="0"/>
            <c:bubble3D val="0"/>
            <c:spPr>
              <a:solidFill>
                <a:srgbClr val="FFCC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2C-403F-98BA-0ABB1023BE00}"/>
              </c:ext>
            </c:extLst>
          </c:dPt>
          <c:dLbls>
            <c:dLbl>
              <c:idx val="0"/>
              <c:layout>
                <c:manualLayout>
                  <c:x val="1.2578615106362094E-3"/>
                  <c:y val="1.46695577871902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>
                        <a:solidFill>
                          <a:sysClr val="windowText" lastClr="000000"/>
                        </a:solidFill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723261355592403E-2"/>
                      <c:h val="6.979823103126837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92C-403F-98BA-0ABB1023BE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6AF5B6D-3CE2-4D60-A533-F2B81B17171D}" type="VALUE">
                      <a:rPr lang="en-US" sz="120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2C-403F-98BA-0ABB1023BE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793A5D6-3AC5-452E-91DF-0C63485F4424}" type="VALUE">
                      <a:rPr lang="en-US" sz="120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2C-403F-98BA-0ABB1023BE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2D93221-F77E-448A-AE92-64BFF2793BAC}" type="VALUE">
                      <a:rPr lang="en-US" sz="120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2C-403F-98BA-0ABB1023BE0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145801-C122-4CF9-BE34-87C85F03D6DD}" type="VALUE">
                      <a:rPr lang="en-US" sz="120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92C-403F-98BA-0ABB1023BE00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>
                        <a:solidFill>
                          <a:sysClr val="windowText" lastClr="000000"/>
                        </a:solidFill>
                      </a:rPr>
                      <a:t>1</a:t>
                    </a:r>
                    <a:r>
                      <a:rPr lang="en-US" sz="1200" b="1" baseline="0" dirty="0">
                        <a:solidFill>
                          <a:sysClr val="windowText" lastClr="000000"/>
                        </a:solidFill>
                      </a:rPr>
                      <a:t> %</a:t>
                    </a:r>
                    <a:endParaRPr lang="en-US" sz="1200" b="1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200" b="1"/>
                    </a:pPr>
                    <a:endParaRPr lang="en-US" sz="1200" b="1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796960872972516E-2"/>
                      <c:h val="0.100234796466590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992C-403F-98BA-0ABB1023B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'Propositions-de-logements-par-t'!$A$2:$A$7</c:f>
              <c:strCache>
                <c:ptCount val="6"/>
                <c:pt idx="0">
                  <c:v>T2</c:v>
                </c:pt>
                <c:pt idx="1">
                  <c:v>T3</c:v>
                </c:pt>
                <c:pt idx="2">
                  <c:v>T4</c:v>
                </c:pt>
                <c:pt idx="3">
                  <c:v>T1</c:v>
                </c:pt>
                <c:pt idx="4">
                  <c:v>T5 </c:v>
                </c:pt>
                <c:pt idx="5">
                  <c:v>RTM</c:v>
                </c:pt>
              </c:strCache>
            </c:strRef>
          </c:cat>
          <c:val>
            <c:numRef>
              <c:f>'Propositions-de-logements-par-t'!$C$2:$C$7</c:f>
              <c:numCache>
                <c:formatCode>0%</c:formatCode>
                <c:ptCount val="6"/>
                <c:pt idx="0" formatCode="0.00%">
                  <c:v>0.35</c:v>
                </c:pt>
                <c:pt idx="1">
                  <c:v>0.33</c:v>
                </c:pt>
                <c:pt idx="2">
                  <c:v>0.16</c:v>
                </c:pt>
                <c:pt idx="3">
                  <c:v>0.11</c:v>
                </c:pt>
                <c:pt idx="4">
                  <c:v>0.04</c:v>
                </c:pt>
                <c:pt idx="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2C-403F-98BA-0ABB1023B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342176"/>
        <c:axId val="1361598160"/>
      </c:barChart>
      <c:catAx>
        <c:axId val="14983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1598160"/>
        <c:crosses val="autoZero"/>
        <c:auto val="1"/>
        <c:lblAlgn val="ctr"/>
        <c:lblOffset val="100"/>
        <c:noMultiLvlLbl val="0"/>
      </c:catAx>
      <c:valAx>
        <c:axId val="136159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834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baseline="0" dirty="0">
                <a:solidFill>
                  <a:sysClr val="windowText" lastClr="000000"/>
                </a:solidFill>
              </a:rPr>
              <a:t>Partenaires</a:t>
            </a:r>
            <a:r>
              <a:rPr lang="fr-FR" sz="1800" b="1" baseline="0" dirty="0">
                <a:solidFill>
                  <a:sysClr val="windowText" lastClr="000000"/>
                </a:solidFill>
              </a:rPr>
              <a:t> </a:t>
            </a:r>
            <a:endParaRPr lang="fr-FR" sz="18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69998507307756"/>
          <c:y val="0.23601414956646027"/>
          <c:w val="0.84570275967537867"/>
          <c:h val="0.59511953907695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6699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9FF6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3-46EB-A200-9382525FB87D}"/>
              </c:ext>
            </c:extLst>
          </c:dPt>
          <c:dPt>
            <c:idx val="2"/>
            <c:invertIfNegative val="0"/>
            <c:bubble3D val="0"/>
            <c:spPr>
              <a:solidFill>
                <a:srgbClr val="99FFCC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3-46EB-A200-9382525FB87D}"/>
              </c:ext>
            </c:extLst>
          </c:dPt>
          <c:dPt>
            <c:idx val="3"/>
            <c:invertIfNegative val="0"/>
            <c:bubble3D val="0"/>
            <c:spPr>
              <a:solidFill>
                <a:srgbClr val="CC99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E3-46EB-A200-9382525FB87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6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E3-46EB-A200-9382525FB87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E3-46EB-A200-9382525FB87D}"/>
              </c:ext>
            </c:extLst>
          </c:dPt>
          <c:dPt>
            <c:idx val="6"/>
            <c:invertIfNegative val="0"/>
            <c:bubble3D val="0"/>
            <c:spPr>
              <a:solidFill>
                <a:srgbClr val="FF66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E3-46EB-A200-9382525FB87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45%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CE3-46EB-A200-9382525FB8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68CF6-2078-4A94-A2BB-7AFB281844FE}" type="VALUE">
                      <a:rPr lang="en-US" sz="1100" b="1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CE3-46EB-A200-9382525FB87D}"/>
                </c:ext>
              </c:extLst>
            </c:dLbl>
            <c:dLbl>
              <c:idx val="5"/>
              <c:layout>
                <c:manualLayout>
                  <c:x val="0"/>
                  <c:y val="-3.31262983161406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CE3-46EB-A200-9382525FB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CDC HABITAT </c:v>
                </c:pt>
                <c:pt idx="1">
                  <c:v>I3F</c:v>
                </c:pt>
                <c:pt idx="2">
                  <c:v>Arcade VYV</c:v>
                </c:pt>
                <c:pt idx="3">
                  <c:v>Batigère</c:v>
                </c:pt>
                <c:pt idx="4">
                  <c:v>IMV</c:v>
                </c:pt>
                <c:pt idx="5">
                  <c:v>Vilogia </c:v>
                </c:pt>
                <c:pt idx="6">
                  <c:v>Parme</c:v>
                </c:pt>
                <c:pt idx="7">
                  <c:v>Bailleur Privé</c:v>
                </c:pt>
                <c:pt idx="8">
                  <c:v>IRP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 formatCode="0.00%">
                  <c:v>0.45</c:v>
                </c:pt>
                <c:pt idx="1">
                  <c:v>0.32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0.04</c:v>
                </c:pt>
                <c:pt idx="5" formatCode="0.00%">
                  <c:v>0.04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CE3-46EB-A200-9382525FB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9304255"/>
        <c:axId val="1481552527"/>
      </c:barChart>
      <c:catAx>
        <c:axId val="152930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1552527"/>
        <c:crosses val="autoZero"/>
        <c:auto val="1"/>
        <c:lblAlgn val="ctr"/>
        <c:lblOffset val="100"/>
        <c:noMultiLvlLbl val="0"/>
      </c:catAx>
      <c:valAx>
        <c:axId val="148155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2930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9392229669394"/>
          <c:y val="2.572387387000202E-2"/>
          <c:w val="0.88530284229935174"/>
          <c:h val="0.5980220730951934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012304"/>
        <c:axId val="69963288"/>
      </c:barChart>
      <c:catAx>
        <c:axId val="6901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963288"/>
        <c:crosses val="autoZero"/>
        <c:auto val="1"/>
        <c:lblAlgn val="ctr"/>
        <c:lblOffset val="100"/>
        <c:noMultiLvlLbl val="0"/>
      </c:catAx>
      <c:valAx>
        <c:axId val="6996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0123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0336142029164E-2"/>
          <c:y val="2.3789169672874623E-2"/>
          <c:w val="0.90135339721392926"/>
          <c:h val="0.866548148723992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E-4F95-BD47-C490224B864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E-4F95-BD47-C490224B8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Feuil1!$A$84:$A$85</c:f>
              <c:strCache>
                <c:ptCount val="2"/>
                <c:pt idx="0">
                  <c:v>Conseils en financements</c:v>
                </c:pt>
                <c:pt idx="1">
                  <c:v>Dossiers traités</c:v>
                </c:pt>
              </c:strCache>
            </c:strRef>
          </c:cat>
          <c:val>
            <c:numRef>
              <c:f>Feuil1!$B$84:$B$85</c:f>
              <c:numCache>
                <c:formatCode>General</c:formatCode>
                <c:ptCount val="2"/>
                <c:pt idx="0">
                  <c:v>314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AE-4F95-BD47-C490224B86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402888"/>
        <c:axId val="669399280"/>
      </c:barChart>
      <c:catAx>
        <c:axId val="66940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399280"/>
        <c:crosses val="autoZero"/>
        <c:auto val="1"/>
        <c:lblAlgn val="ctr"/>
        <c:lblOffset val="100"/>
        <c:noMultiLvlLbl val="0"/>
      </c:catAx>
      <c:valAx>
        <c:axId val="6693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40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fr-F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4540420145306"/>
          <c:y val="4.2481818862787374E-2"/>
          <c:w val="0.89955459579854691"/>
          <c:h val="0.85836516864300705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2796856"/>
        <c:axId val="532798824"/>
      </c:barChart>
      <c:catAx>
        <c:axId val="53279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798824"/>
        <c:crosses val="autoZero"/>
        <c:auto val="1"/>
        <c:lblAlgn val="ctr"/>
        <c:lblOffset val="100"/>
        <c:noMultiLvlLbl val="0"/>
      </c:catAx>
      <c:valAx>
        <c:axId val="53279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796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81469873145493E-2"/>
          <c:y val="0.14171980669580858"/>
          <c:w val="0.85855361834542909"/>
          <c:h val="0.70347097459308128"/>
        </c:manualLayout>
      </c:layout>
      <c:pie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9424011103401"/>
          <c:y val="0.10303428118140504"/>
          <c:w val="0.69709257460097152"/>
          <c:h val="0.7550333633349192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9424011103401"/>
          <c:y val="0.10303428118140504"/>
          <c:w val="0.69709257460097152"/>
          <c:h val="0.7550333633349192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Demandes</a:t>
            </a:r>
            <a:r>
              <a:rPr lang="fr-FR" baseline="0"/>
              <a:t> 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>
                <a:solidFill>
                  <a:schemeClr val="tx1"/>
                </a:solidFill>
              </a:rPr>
              <a:t>    Catégories</a:t>
            </a:r>
          </a:p>
        </c:rich>
      </c:tx>
      <c:layout>
        <c:manualLayout>
          <c:xMode val="edge"/>
          <c:yMode val="edge"/>
          <c:x val="0.3349239383980509"/>
          <c:y val="8.0361182385081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472130944261889"/>
          <c:y val="0.16356159177690513"/>
          <c:w val="0.59417963502593674"/>
          <c:h val="0.76512875730650209"/>
        </c:manualLayout>
      </c:layout>
      <c:pieChart>
        <c:varyColors val="1"/>
        <c:ser>
          <c:idx val="0"/>
          <c:order val="0"/>
          <c:spPr>
            <a:solidFill>
              <a:srgbClr val="6666FF"/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85-4989-94B4-EC307A05A462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85-4989-94B4-EC307A05A462}"/>
              </c:ext>
            </c:extLst>
          </c:dPt>
          <c:dLbls>
            <c:dLbl>
              <c:idx val="0"/>
              <c:layout>
                <c:manualLayout>
                  <c:x val="-0.22239966143528675"/>
                  <c:y val="0.187841554702141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9E7933-7E10-4BAD-AA24-D12E4142D673}" type="CATEGORYNAM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[NOM DE CATÉGORIE]</a:t>
                    </a:fld>
                    <a:endParaRPr lang="en-US" sz="1400" b="1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ysClr val="windowText" lastClr="000000"/>
                        </a:solidFill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6338153729923"/>
                      <c:h val="0.182408222227949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85-4989-94B4-EC307A05A462}"/>
                </c:ext>
              </c:extLst>
            </c:dLbl>
            <c:dLbl>
              <c:idx val="1"/>
              <c:layout>
                <c:manualLayout>
                  <c:x val="0.26303593940521214"/>
                  <c:y val="-0.20319314500805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6E93EB-1928-4A9B-A75F-960AC25DA07F}" type="CATEGORYNAM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[NOM DE CATÉGORIE]</a:t>
                    </a:fld>
                    <a:endParaRPr lang="en-US" sz="1400" b="1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ysClr val="windowText" lastClr="000000"/>
                        </a:solidFill>
                      </a:rPr>
                      <a:t>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18120569574475"/>
                      <c:h val="0.15874949302908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85-4989-94B4-EC307A05A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LOGEMENT INTERMEDIAIRE </c:v>
                </c:pt>
                <c:pt idx="1">
                  <c:v>LOGEMENT SOCIAL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85-4989-94B4-EC307A05A46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baseline="0">
                <a:solidFill>
                  <a:sysClr val="windowText" lastClr="000000"/>
                </a:solidFill>
              </a:rPr>
              <a:t>Demandes</a:t>
            </a:r>
            <a:endParaRPr lang="fr-FR" sz="1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196743347172123"/>
          <c:y val="0.10414148511918028"/>
          <c:w val="0.60659948984875967"/>
          <c:h val="0.7090176665459714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320268625639669"/>
          <c:w val="1"/>
          <c:h val="4.1899734600214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0.21263</cdr:x>
      <cdr:y>0.04276</cdr:y>
    </cdr:from>
    <cdr:to>
      <cdr:x>0.88918</cdr:x>
      <cdr:y>0.11717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98071" y="212271"/>
          <a:ext cx="285750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0.18557</cdr:x>
      <cdr:y>0.04276</cdr:y>
    </cdr:from>
    <cdr:to>
      <cdr:x>0.88144</cdr:x>
      <cdr:y>0.14145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83771" y="212271"/>
          <a:ext cx="2939143" cy="489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0.29081</cdr:x>
      <cdr:y>0.46044</cdr:y>
    </cdr:from>
    <cdr:to>
      <cdr:x>0.44435</cdr:x>
      <cdr:y>0.58373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309542" y="1914292"/>
          <a:ext cx="691402" cy="512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0.57973</cdr:x>
      <cdr:y>0.56106</cdr:y>
    </cdr:from>
    <cdr:to>
      <cdr:x>0.72878</cdr:x>
      <cdr:y>0.6215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610604" y="2979972"/>
          <a:ext cx="671191" cy="3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600" b="1" dirty="0"/>
        </a:p>
      </cdr:txBody>
    </cdr:sp>
  </cdr:relSizeAnchor>
  <cdr:relSizeAnchor xmlns:cdr="http://schemas.openxmlformats.org/drawingml/2006/chartDrawing">
    <cdr:from>
      <cdr:x>0.65985</cdr:x>
      <cdr:y>0.37432</cdr:y>
    </cdr:from>
    <cdr:to>
      <cdr:x>0.81322</cdr:x>
      <cdr:y>0.46154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971389" y="1988145"/>
          <a:ext cx="690664" cy="463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0.5086</cdr:x>
      <cdr:y>0.22137</cdr:y>
    </cdr:from>
    <cdr:to>
      <cdr:x>0.61256</cdr:x>
      <cdr:y>0.35324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290293" y="1175776"/>
          <a:ext cx="468145" cy="700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0.39847</cdr:x>
      <cdr:y>0.41392</cdr:y>
    </cdr:from>
    <cdr:to>
      <cdr:x>0.60153</cdr:x>
      <cdr:y>0.58608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:a16="http://schemas.microsoft.com/office/drawing/2014/main" id="{393E85A2-04E0-878C-6EBB-0F4CCD37D1B7}"/>
            </a:ext>
          </a:extLst>
        </cdr:cNvPr>
        <cdr:cNvSpPr txBox="1"/>
      </cdr:nvSpPr>
      <cdr:spPr>
        <a:xfrm xmlns:a="http://schemas.openxmlformats.org/drawingml/2006/main">
          <a:off x="1794362" y="21984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0.42171</cdr:x>
      <cdr:y>0.42267</cdr:y>
    </cdr:from>
    <cdr:to>
      <cdr:x>0.62477</cdr:x>
      <cdr:y>0.59483</cdr:y>
    </cdr:to>
    <cdr:sp macro="" textlink="">
      <cdr:nvSpPr>
        <cdr:cNvPr id="7" name="ZoneTexte 6">
          <a:extLst xmlns:a="http://schemas.openxmlformats.org/drawingml/2006/main">
            <a:ext uri="{FF2B5EF4-FFF2-40B4-BE49-F238E27FC236}">
              <a16:creationId xmlns:a16="http://schemas.microsoft.com/office/drawing/2014/main" id="{230C40D9-F0D3-E01E-ACEA-A8B7F8DA73CB}"/>
            </a:ext>
          </a:extLst>
        </cdr:cNvPr>
        <cdr:cNvSpPr txBox="1"/>
      </cdr:nvSpPr>
      <cdr:spPr>
        <a:xfrm xmlns:a="http://schemas.openxmlformats.org/drawingml/2006/main">
          <a:off x="1899003" y="22449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0.29081</cdr:x>
      <cdr:y>0.46044</cdr:y>
    </cdr:from>
    <cdr:to>
      <cdr:x>0.44435</cdr:x>
      <cdr:y>0.58373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309542" y="1914292"/>
          <a:ext cx="691402" cy="512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0.43704</cdr:x>
      <cdr:y>0.05499</cdr:y>
    </cdr:from>
    <cdr:to>
      <cdr:x>0.80763</cdr:x>
      <cdr:y>0.14942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09299" y="332028"/>
          <a:ext cx="2382158" cy="5701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b="1" dirty="0"/>
            <a:t>Départements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28" y="2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2C2A-3713-4258-A7EB-5E9AF931F7B1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85491"/>
            <a:ext cx="5444490" cy="3915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28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FBE0C-C2FD-4F67-9EB4-571D5CE701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44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84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9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68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1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1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5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7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79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68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FBE0C-C2FD-4F67-9EB4-571D5CE701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21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99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93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0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29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76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66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62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5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63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04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34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BC2B-640C-4F22-A7F5-F859E8CA47A2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6804-7D95-49D8-B53F-82A640C0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emf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12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11" Type="http://schemas.openxmlformats.org/officeDocument/2006/relationships/chart" Target="../charts/chart20.xml"/><Relationship Id="rId5" Type="http://schemas.openxmlformats.org/officeDocument/2006/relationships/chart" Target="../charts/chart14.xml"/><Relationship Id="rId10" Type="http://schemas.openxmlformats.org/officeDocument/2006/relationships/chart" Target="../charts/chart19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7113" y="3495146"/>
            <a:ext cx="10109152" cy="1786755"/>
          </a:xfrm>
          <a:solidFill>
            <a:srgbClr val="FF6600"/>
          </a:solidFill>
          <a:effectLst/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br>
              <a:rPr lang="fr-FR" sz="2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ASSEMBLEE GENERALE 17 JUIN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1429" y="4326566"/>
            <a:ext cx="4680520" cy="1053751"/>
          </a:xfrm>
        </p:spPr>
        <p:txBody>
          <a:bodyPr>
            <a:normAutofit/>
          </a:bodyPr>
          <a:lstStyle/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sz="4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644682"/>
            <a:ext cx="7125444" cy="13382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3" y="1982978"/>
            <a:ext cx="101091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22708" y="450870"/>
            <a:ext cx="117689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          </a:t>
            </a:r>
          </a:p>
          <a:p>
            <a:pPr algn="ctr"/>
            <a:r>
              <a:rPr lang="fr-FR" sz="2400" b="1" dirty="0"/>
              <a:t>Pour le logement temporaire Meublé</a:t>
            </a:r>
          </a:p>
          <a:p>
            <a:pPr algn="ctr"/>
            <a:endParaRPr lang="fr-FR" sz="24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De nos jeunes stagiaires, apprentis et embauchés avec des logements dédiés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Des salariés en mobilité géographique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b="1" dirty="0"/>
              <a:t>61 dossiers </a:t>
            </a:r>
            <a:r>
              <a:rPr lang="fr-FR" sz="2400" dirty="0"/>
              <a:t>traités sur l’année 2024</a:t>
            </a:r>
          </a:p>
          <a:p>
            <a:pPr lvl="2"/>
            <a:endParaRPr lang="fr-FR" sz="4000" dirty="0"/>
          </a:p>
          <a:p>
            <a:r>
              <a:rPr lang="fr-FR" sz="2800" b="1" dirty="0"/>
              <a:t>   MONTPARNASSE  GESTION PRIVEE</a:t>
            </a:r>
          </a:p>
          <a:p>
            <a:endParaRPr lang="fr-FR" sz="1000" b="1" dirty="0"/>
          </a:p>
          <a:p>
            <a:pPr algn="ctr"/>
            <a:r>
              <a:rPr lang="fr-FR" sz="2400" b="1" dirty="0"/>
              <a:t>Pour conseil patrimonial – Succession – Fiscalité – Placements financiers</a:t>
            </a:r>
          </a:p>
          <a:p>
            <a:pPr algn="ctr"/>
            <a:endParaRPr lang="fr-FR" sz="1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b="1" dirty="0"/>
              <a:t>4 forums </a:t>
            </a:r>
            <a:r>
              <a:rPr lang="fr-FR" sz="2400" dirty="0"/>
              <a:t>logements en entreprises </a:t>
            </a:r>
          </a:p>
          <a:p>
            <a:pPr algn="ctr"/>
            <a:r>
              <a:rPr lang="fr-FR" sz="2400" dirty="0"/>
              <a:t>Transdev – L’Oréal – Bouygues Télécom – Dassault Aviation</a:t>
            </a:r>
          </a:p>
          <a:p>
            <a:pPr algn="ctr"/>
            <a:endParaRPr lang="fr-FR" sz="2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738" y="344589"/>
            <a:ext cx="1275068" cy="102005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4811" y="593006"/>
            <a:ext cx="184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PARME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43C085-4E46-946B-1E58-22A9D2028E44}"/>
              </a:ext>
            </a:extLst>
          </p:cNvPr>
          <p:cNvSpPr txBox="1"/>
          <p:nvPr/>
        </p:nvSpPr>
        <p:spPr>
          <a:xfrm>
            <a:off x="174811" y="5669403"/>
            <a:ext cx="1176899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Plus de 2 millions de visites sur le site de l’AEPL </a:t>
            </a:r>
          </a:p>
          <a:p>
            <a:pPr algn="ctr"/>
            <a:endParaRPr lang="fr-FR" sz="500" b="1" dirty="0">
              <a:latin typeface="Arial Rounded MT Bold" panose="020F0704030504030204" pitchFamily="34" charset="0"/>
            </a:endParaRPr>
          </a:p>
          <a:p>
            <a:pPr algn="ctr"/>
            <a:r>
              <a:rPr lang="fr-FR" sz="1800" dirty="0"/>
              <a:t>Surtout sur - les offres de logements</a:t>
            </a:r>
          </a:p>
          <a:p>
            <a:pPr algn="ctr"/>
            <a:r>
              <a:rPr lang="fr-FR" sz="1800" dirty="0"/>
              <a:t>                             - les aides de nos partenaires</a:t>
            </a:r>
          </a:p>
        </p:txBody>
      </p:sp>
      <p:pic>
        <p:nvPicPr>
          <p:cNvPr id="6" name="Image 5" descr="NOS EXPERTISES CONSEIL| Montparnasse Gestion Privée - Paris 6">
            <a:extLst>
              <a:ext uri="{FF2B5EF4-FFF2-40B4-BE49-F238E27FC236}">
                <a16:creationId xmlns:a16="http://schemas.microsoft.com/office/drawing/2014/main" id="{A18E8502-711A-1321-F857-E662CDC03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046" y="2959249"/>
            <a:ext cx="2019246" cy="692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4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1696" y="25775"/>
            <a:ext cx="7838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CONSEIL D’ADMINISTRATION 2025 – AEPL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12487" y="1331012"/>
            <a:ext cx="424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Joséphine ESTEBAN-LE HIR – </a:t>
            </a:r>
            <a:r>
              <a:rPr lang="fr-FR" sz="1100" dirty="0"/>
              <a:t>Présidente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00915" y="2859170"/>
            <a:ext cx="240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Geneviève GLOMOT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30639" y="3643787"/>
            <a:ext cx="240018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Julie COMTESSE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78771" y="4327976"/>
            <a:ext cx="232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Florence VINCELOT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030639" y="5218582"/>
            <a:ext cx="352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Farida DJEBBOURI</a:t>
            </a:r>
            <a:endParaRPr lang="fr-FR" sz="11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777672" y="911353"/>
            <a:ext cx="207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Philippe RICARD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77672" y="2843888"/>
            <a:ext cx="291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Marc PARROT - </a:t>
            </a:r>
            <a:r>
              <a:rPr lang="fr-FR" sz="1100" dirty="0"/>
              <a:t>Secrétaire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777672" y="3440604"/>
            <a:ext cx="23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Alexia AURRY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718884" y="4095253"/>
            <a:ext cx="271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Geneviève BEDIN-LESCURE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67578" y="4977363"/>
            <a:ext cx="347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Jean-François HAMARD – </a:t>
            </a:r>
            <a:r>
              <a:rPr lang="fr-FR" sz="1100" dirty="0"/>
              <a:t>Trésorier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647277" y="5800055"/>
            <a:ext cx="383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Francette FAROUD – </a:t>
            </a:r>
            <a:r>
              <a:rPr lang="fr-FR" sz="1100" dirty="0"/>
              <a:t>Trésorière Adjointe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" y="2578407"/>
            <a:ext cx="977689" cy="8706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3" y="1308422"/>
            <a:ext cx="1499488" cy="3538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3" y="3426664"/>
            <a:ext cx="1654612" cy="5506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4" y="4761919"/>
            <a:ext cx="1370866" cy="88764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78" y="2895106"/>
            <a:ext cx="1138599" cy="2372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90" y="3916202"/>
            <a:ext cx="1010176" cy="75358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24" y="4948964"/>
            <a:ext cx="713557" cy="44571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453" y="3355460"/>
            <a:ext cx="933810" cy="3851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58" y="5726460"/>
            <a:ext cx="724123" cy="48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7782252" y="2205785"/>
            <a:ext cx="34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Karine GENDRON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043825" y="5929431"/>
            <a:ext cx="238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Ingrid BEE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9" y="5773064"/>
            <a:ext cx="1034099" cy="68206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056" y="723491"/>
            <a:ext cx="1192917" cy="36741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2000915" y="2167620"/>
            <a:ext cx="338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Régine BERTRAND – </a:t>
            </a:r>
            <a:r>
              <a:rPr lang="fr-FR" sz="1100" dirty="0"/>
              <a:t>Vice Présidente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4" y="1707918"/>
            <a:ext cx="1578791" cy="9899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91" y="760731"/>
            <a:ext cx="1165256" cy="578451"/>
          </a:xfrm>
          <a:prstGeom prst="rect">
            <a:avLst/>
          </a:prstGeom>
        </p:spPr>
      </p:pic>
      <p:pic>
        <p:nvPicPr>
          <p:cNvPr id="1026" name="Picture 2" descr="cid:image001.png@01D3B62A.7FD3E07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9" y="4249745"/>
            <a:ext cx="1276350" cy="3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7761086" y="1609011"/>
            <a:ext cx="22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Guy SAEZ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CB1374-A670-4D9C-A943-6F365D689B0F}"/>
              </a:ext>
            </a:extLst>
          </p:cNvPr>
          <p:cNvSpPr txBox="1"/>
          <p:nvPr/>
        </p:nvSpPr>
        <p:spPr>
          <a:xfrm>
            <a:off x="2052642" y="754203"/>
            <a:ext cx="30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Elodie PRADEL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FC0B0C7-82FB-ABF9-D045-6C2A7798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90" y="1426955"/>
            <a:ext cx="968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80DC859-9E7E-EDB7-96AC-694AC48EBA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49" y="1913969"/>
            <a:ext cx="1165255" cy="9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/>
      <p:bldP spid="19" grpId="0"/>
      <p:bldP spid="21" grpId="0"/>
      <p:bldP spid="25" grpId="0"/>
      <p:bldP spid="27" grpId="0"/>
      <p:bldP spid="28" grpId="0"/>
      <p:bldP spid="29" grpId="0"/>
      <p:bldP spid="30" grpId="0"/>
      <p:bldP spid="33" grpId="0"/>
      <p:bldP spid="3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952500"/>
          </a:xfrm>
        </p:spPr>
        <p:txBody>
          <a:bodyPr/>
          <a:lstStyle/>
          <a:p>
            <a:pPr algn="ctr"/>
            <a:r>
              <a:rPr lang="fr-FR" dirty="0"/>
              <a:t>PROFIL DES EMPLOYEURS 2024 (en %)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55" y="138826"/>
            <a:ext cx="816890" cy="8136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82336" y="2232098"/>
            <a:ext cx="2930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_"/>
            </a:pPr>
            <a:r>
              <a:rPr lang="fr-FR" dirty="0">
                <a:sym typeface="Wingdings 3" panose="05040102010807070707" pitchFamily="18" charset="2"/>
              </a:rPr>
              <a:t>Collectivités</a:t>
            </a:r>
          </a:p>
          <a:p>
            <a:pPr marL="285750" indent="-285750">
              <a:buFont typeface="Wingdings 3" panose="05040102010807070707" pitchFamily="18" charset="2"/>
              <a:buChar char="_"/>
            </a:pPr>
            <a:endParaRPr lang="fr-FR" dirty="0">
              <a:sym typeface="Wingdings 3" panose="05040102010807070707" pitchFamily="18" charset="2"/>
            </a:endParaRPr>
          </a:p>
          <a:p>
            <a:pPr marL="285750" indent="-285750">
              <a:buFont typeface="Wingdings 3" panose="05040102010807070707" pitchFamily="18" charset="2"/>
              <a:buChar char="_"/>
            </a:pPr>
            <a:r>
              <a:rPr lang="fr-FR" dirty="0">
                <a:sym typeface="Wingdings 3" panose="05040102010807070707" pitchFamily="18" charset="2"/>
              </a:rPr>
              <a:t>Etablissements Publics Territoriaux</a:t>
            </a:r>
          </a:p>
          <a:p>
            <a:endParaRPr lang="fr-FR" dirty="0">
              <a:sym typeface="Wingdings 3" panose="05040102010807070707" pitchFamily="18" charset="2"/>
            </a:endParaRPr>
          </a:p>
          <a:p>
            <a:pPr marL="285750" indent="-285750">
              <a:buFont typeface="Wingdings 3" panose="05040102010807070707" pitchFamily="18" charset="2"/>
              <a:buChar char="_"/>
            </a:pPr>
            <a:r>
              <a:rPr lang="fr-FR" dirty="0">
                <a:sym typeface="Wingdings 3" panose="05040102010807070707" pitchFamily="18" charset="2"/>
              </a:rPr>
              <a:t>Centres Interdépartementaux </a:t>
            </a:r>
          </a:p>
          <a:p>
            <a:pPr marL="285750" indent="-285750">
              <a:buFont typeface="Wingdings 3" panose="05040102010807070707" pitchFamily="18" charset="2"/>
              <a:buChar char="_"/>
            </a:pPr>
            <a:endParaRPr lang="fr-FR" dirty="0">
              <a:sym typeface="Wingdings 3" panose="05040102010807070707" pitchFamily="18" charset="2"/>
            </a:endParaRPr>
          </a:p>
          <a:p>
            <a:pPr marL="285750" indent="-285750">
              <a:buFont typeface="Wingdings 3" panose="05040102010807070707" pitchFamily="18" charset="2"/>
              <a:buChar char="_"/>
            </a:pPr>
            <a:r>
              <a:rPr lang="fr-FR" dirty="0">
                <a:sym typeface="Wingdings 3" panose="05040102010807070707" pitchFamily="18" charset="2"/>
              </a:rPr>
              <a:t>…</a:t>
            </a:r>
          </a:p>
          <a:p>
            <a:endParaRPr lang="fr-FR" dirty="0">
              <a:sym typeface="Wingdings 3" panose="05040102010807070707" pitchFamily="18" charset="2"/>
            </a:endParaRPr>
          </a:p>
          <a:p>
            <a:endParaRPr lang="fr-FR" dirty="0">
              <a:sym typeface="Wingdings 3" panose="05040102010807070707" pitchFamily="18" charset="2"/>
            </a:endParaRPr>
          </a:p>
          <a:p>
            <a:endParaRPr lang="fr-FR" dirty="0">
              <a:sym typeface="Wingdings 3" panose="05040102010807070707" pitchFamily="18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41660" y="1546697"/>
            <a:ext cx="277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B050"/>
                </a:solidFill>
              </a:rPr>
              <a:t>Fonction Publique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C92B6D7-FE55-6E24-D792-C8A97BF1D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032153"/>
              </p:ext>
            </p:extLst>
          </p:nvPr>
        </p:nvGraphicFramePr>
        <p:xfrm>
          <a:off x="104504" y="1546696"/>
          <a:ext cx="6949440" cy="510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1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DC5F2BF7-1E1B-A5E5-A611-E7BD3AE77C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012432"/>
              </p:ext>
            </p:extLst>
          </p:nvPr>
        </p:nvGraphicFramePr>
        <p:xfrm>
          <a:off x="-453311" y="1901096"/>
          <a:ext cx="5143462" cy="383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8420" y="153845"/>
            <a:ext cx="10515600" cy="1028699"/>
          </a:xfrm>
        </p:spPr>
        <p:txBody>
          <a:bodyPr/>
          <a:lstStyle/>
          <a:p>
            <a:r>
              <a:rPr lang="fr-FR" dirty="0"/>
              <a:t>835 DEMANDES SAISIES EN 2024 (%)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03412"/>
              </p:ext>
            </p:extLst>
          </p:nvPr>
        </p:nvGraphicFramePr>
        <p:xfrm>
          <a:off x="4747301" y="1333197"/>
          <a:ext cx="4653642" cy="452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562808"/>
              </p:ext>
            </p:extLst>
          </p:nvPr>
        </p:nvGraphicFramePr>
        <p:xfrm>
          <a:off x="7815997" y="1361871"/>
          <a:ext cx="4080932" cy="512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291127419"/>
              </p:ext>
            </p:extLst>
          </p:nvPr>
        </p:nvGraphicFramePr>
        <p:xfrm>
          <a:off x="3200400" y="1664493"/>
          <a:ext cx="5577840" cy="557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409200417"/>
              </p:ext>
            </p:extLst>
          </p:nvPr>
        </p:nvGraphicFramePr>
        <p:xfrm>
          <a:off x="7582717" y="1603586"/>
          <a:ext cx="4503125" cy="444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452E6D79-2A22-6CCD-866D-275C1293708B}"/>
              </a:ext>
            </a:extLst>
          </p:cNvPr>
          <p:cNvSpPr txBox="1"/>
          <p:nvPr/>
        </p:nvSpPr>
        <p:spPr>
          <a:xfrm>
            <a:off x="1533734" y="1428424"/>
            <a:ext cx="2157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b="1" dirty="0"/>
              <a:t>Situations 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F9525FCB-4302-9B30-FFA5-80ADC8819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330146"/>
              </p:ext>
            </p:extLst>
          </p:nvPr>
        </p:nvGraphicFramePr>
        <p:xfrm>
          <a:off x="3733800" y="1664493"/>
          <a:ext cx="4724400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3D6ABAAF-F278-0749-7BEF-9444EB8AF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230157"/>
              </p:ext>
            </p:extLst>
          </p:nvPr>
        </p:nvGraphicFramePr>
        <p:xfrm>
          <a:off x="6931726" y="1275150"/>
          <a:ext cx="6164740" cy="505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55C02C6F-B729-391F-F618-F8EF8098E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50144"/>
              </p:ext>
            </p:extLst>
          </p:nvPr>
        </p:nvGraphicFramePr>
        <p:xfrm>
          <a:off x="3273531" y="1712097"/>
          <a:ext cx="5407024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C5F2BF7-1E1B-A5E5-A611-E7BD3AE77C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727608"/>
              </p:ext>
            </p:extLst>
          </p:nvPr>
        </p:nvGraphicFramePr>
        <p:xfrm>
          <a:off x="-1383889" y="1285518"/>
          <a:ext cx="6613234" cy="495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5C02C6F-B729-391F-F618-F8EF8098E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689121"/>
              </p:ext>
            </p:extLst>
          </p:nvPr>
        </p:nvGraphicFramePr>
        <p:xfrm>
          <a:off x="3503654" y="1744050"/>
          <a:ext cx="5266795" cy="455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4853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047" y="-34597"/>
            <a:ext cx="10515600" cy="1322613"/>
          </a:xfrm>
        </p:spPr>
        <p:txBody>
          <a:bodyPr/>
          <a:lstStyle/>
          <a:p>
            <a:r>
              <a:rPr lang="fr-FR"/>
              <a:t>835 DEMANDES </a:t>
            </a:r>
            <a:r>
              <a:rPr lang="fr-FR" dirty="0"/>
              <a:t>DE </a:t>
            </a:r>
            <a:r>
              <a:rPr lang="fr-FR"/>
              <a:t>LOGEMENTS 2024 </a:t>
            </a:r>
            <a:r>
              <a:rPr lang="fr-FR" dirty="0"/>
              <a:t>(en %)</a:t>
            </a:r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46147"/>
              </p:ext>
            </p:extLst>
          </p:nvPr>
        </p:nvGraphicFramePr>
        <p:xfrm>
          <a:off x="4144735" y="6384471"/>
          <a:ext cx="4261757" cy="344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227411"/>
              </p:ext>
            </p:extLst>
          </p:nvPr>
        </p:nvGraphicFramePr>
        <p:xfrm>
          <a:off x="6524933" y="770417"/>
          <a:ext cx="6428014" cy="603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77585"/>
              </p:ext>
            </p:extLst>
          </p:nvPr>
        </p:nvGraphicFramePr>
        <p:xfrm>
          <a:off x="-1921978" y="1706203"/>
          <a:ext cx="7254690" cy="530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476627"/>
              </p:ext>
            </p:extLst>
          </p:nvPr>
        </p:nvGraphicFramePr>
        <p:xfrm>
          <a:off x="9633790" y="2093030"/>
          <a:ext cx="7228976" cy="535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264992"/>
              </p:ext>
            </p:extLst>
          </p:nvPr>
        </p:nvGraphicFramePr>
        <p:xfrm>
          <a:off x="-760947" y="1717780"/>
          <a:ext cx="5603453" cy="40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AC79F528-88AD-406F-557A-0273688A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C9FEF20D-8718-C42B-A1AD-2526C4645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264992"/>
              </p:ext>
            </p:extLst>
          </p:nvPr>
        </p:nvGraphicFramePr>
        <p:xfrm>
          <a:off x="-760947" y="1677905"/>
          <a:ext cx="5603453" cy="40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5C02C6F-B729-391F-F618-F8EF8098E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324363"/>
              </p:ext>
            </p:extLst>
          </p:nvPr>
        </p:nvGraphicFramePr>
        <p:xfrm>
          <a:off x="3341972" y="1182076"/>
          <a:ext cx="5438774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F3684DD5-BF04-00F7-C96E-7391AD726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021995"/>
              </p:ext>
            </p:extLst>
          </p:nvPr>
        </p:nvGraphicFramePr>
        <p:xfrm>
          <a:off x="-904111" y="1102444"/>
          <a:ext cx="5603453" cy="507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5C02C6F-B729-391F-F618-F8EF8098E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73724"/>
              </p:ext>
            </p:extLst>
          </p:nvPr>
        </p:nvGraphicFramePr>
        <p:xfrm>
          <a:off x="3376613" y="1056247"/>
          <a:ext cx="5438774" cy="506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BF1DC6D8-DF06-CA39-241A-4B54D1C33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129640"/>
              </p:ext>
            </p:extLst>
          </p:nvPr>
        </p:nvGraphicFramePr>
        <p:xfrm>
          <a:off x="7451339" y="1043574"/>
          <a:ext cx="4870533" cy="457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0909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99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606 OFFRES DE LOGEMENTS 2024 (en %) en Multi-propositions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48551"/>
              </p:ext>
            </p:extLst>
          </p:nvPr>
        </p:nvGraphicFramePr>
        <p:xfrm>
          <a:off x="6412592" y="1003301"/>
          <a:ext cx="5614307" cy="293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457415"/>
              </p:ext>
            </p:extLst>
          </p:nvPr>
        </p:nvGraphicFramePr>
        <p:xfrm>
          <a:off x="6632399" y="3970014"/>
          <a:ext cx="5284107" cy="273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9B5FF66E-F68C-92F7-427D-E76B60113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469133"/>
              </p:ext>
            </p:extLst>
          </p:nvPr>
        </p:nvGraphicFramePr>
        <p:xfrm>
          <a:off x="290083" y="588460"/>
          <a:ext cx="6026671" cy="293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C003C8B-20BC-D125-8451-1A9873C5F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314172"/>
              </p:ext>
            </p:extLst>
          </p:nvPr>
        </p:nvGraphicFramePr>
        <p:xfrm>
          <a:off x="6412591" y="747518"/>
          <a:ext cx="5710146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3D6C8EC-934A-C884-0806-88E233388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08548"/>
              </p:ext>
            </p:extLst>
          </p:nvPr>
        </p:nvGraphicFramePr>
        <p:xfrm>
          <a:off x="290082" y="3453439"/>
          <a:ext cx="5710145" cy="309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D1436BEC-C253-35E6-6D2B-336457877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616867"/>
              </p:ext>
            </p:extLst>
          </p:nvPr>
        </p:nvGraphicFramePr>
        <p:xfrm>
          <a:off x="6412591" y="3765000"/>
          <a:ext cx="5710146" cy="293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18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969" y="145207"/>
            <a:ext cx="10515600" cy="491402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1916 PERMIS DE VISITE EN 2024 (en %)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CE7246A9-8071-1F09-99A7-5E88C07EE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055354"/>
              </p:ext>
            </p:extLst>
          </p:nvPr>
        </p:nvGraphicFramePr>
        <p:xfrm>
          <a:off x="478976" y="740069"/>
          <a:ext cx="11071593" cy="279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9B201096-5C1A-AAF8-DC64-9AF521063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030608"/>
              </p:ext>
            </p:extLst>
          </p:nvPr>
        </p:nvGraphicFramePr>
        <p:xfrm>
          <a:off x="478976" y="3534476"/>
          <a:ext cx="11329849" cy="322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310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012" y="178969"/>
            <a:ext cx="10515600" cy="599669"/>
          </a:xfrm>
        </p:spPr>
        <p:txBody>
          <a:bodyPr anchor="ctr">
            <a:noAutofit/>
          </a:bodyPr>
          <a:lstStyle/>
          <a:p>
            <a:pPr algn="ctr"/>
            <a:r>
              <a:rPr lang="fr-FR" sz="2400" b="1" dirty="0"/>
              <a:t>488 ACCEPTATIONS APRÈS VISITES – 320 DOSSIERS ENVOYES BAILLEURS (EN %)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805597"/>
              </p:ext>
            </p:extLst>
          </p:nvPr>
        </p:nvGraphicFramePr>
        <p:xfrm>
          <a:off x="6424377" y="778638"/>
          <a:ext cx="5046080" cy="263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5D9437A4-E5A7-E842-3D1B-999BF7594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92844"/>
              </p:ext>
            </p:extLst>
          </p:nvPr>
        </p:nvGraphicFramePr>
        <p:xfrm>
          <a:off x="6244152" y="1021464"/>
          <a:ext cx="5654103" cy="263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56FD1E8-3727-C650-D510-9A4C998B6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765706"/>
              </p:ext>
            </p:extLst>
          </p:nvPr>
        </p:nvGraphicFramePr>
        <p:xfrm>
          <a:off x="6222276" y="3886091"/>
          <a:ext cx="5969724" cy="297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914338B-C7E6-6688-00F6-487951E19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543683"/>
              </p:ext>
            </p:extLst>
          </p:nvPr>
        </p:nvGraphicFramePr>
        <p:xfrm>
          <a:off x="91441" y="3886091"/>
          <a:ext cx="5878285" cy="270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8A8A44E-A91F-DB5A-11B5-B3E1F3414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66867"/>
              </p:ext>
            </p:extLst>
          </p:nvPr>
        </p:nvGraphicFramePr>
        <p:xfrm>
          <a:off x="113521" y="814263"/>
          <a:ext cx="5982479" cy="284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090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2654339" y="181491"/>
            <a:ext cx="5183188" cy="736195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Le Logement Prêt Immobilier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686159"/>
              </p:ext>
            </p:extLst>
          </p:nvPr>
        </p:nvGraphicFramePr>
        <p:xfrm>
          <a:off x="374192" y="1815131"/>
          <a:ext cx="5606207" cy="469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864034" y="5590540"/>
            <a:ext cx="498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Montant des prêts accessions </a:t>
            </a:r>
            <a:r>
              <a:rPr lang="fr-FR" sz="2400" b="1" dirty="0"/>
              <a:t>20 M€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27" y="310836"/>
            <a:ext cx="1373321" cy="558018"/>
          </a:xfrm>
          <a:prstGeom prst="rect">
            <a:avLst/>
          </a:prstGeom>
        </p:spPr>
      </p:pic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096716"/>
              </p:ext>
            </p:extLst>
          </p:nvPr>
        </p:nvGraphicFramePr>
        <p:xfrm>
          <a:off x="2854251" y="1649935"/>
          <a:ext cx="6034592" cy="391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Espace réservé du contenu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8231596"/>
              </p:ext>
            </p:extLst>
          </p:nvPr>
        </p:nvGraphicFramePr>
        <p:xfrm>
          <a:off x="374192" y="1823354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425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Graphic spid="8" grpId="0">
        <p:bldAsOne/>
      </p:bldGraphic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conception, diagramme&#10;&#10;Le contenu généré par l’IA peut être incorrect.">
            <a:extLst>
              <a:ext uri="{FF2B5EF4-FFF2-40B4-BE49-F238E27FC236}">
                <a16:creationId xmlns:a16="http://schemas.microsoft.com/office/drawing/2014/main" id="{9B64EDDA-232E-60E2-3CC8-6262862C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6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7901</TotalTime>
  <Words>368</Words>
  <Application>Microsoft Office PowerPoint</Application>
  <PresentationFormat>Grand écran</PresentationFormat>
  <Paragraphs>167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Rounded MT Bold</vt:lpstr>
      <vt:lpstr>Calibri</vt:lpstr>
      <vt:lpstr>Calibri Light</vt:lpstr>
      <vt:lpstr>Wingdings 3</vt:lpstr>
      <vt:lpstr>Thème Office</vt:lpstr>
      <vt:lpstr> ASSEMBLEE GENERALE 17 JUIN 2025</vt:lpstr>
      <vt:lpstr>PROFIL DES EMPLOYEURS 2024 (en %)</vt:lpstr>
      <vt:lpstr>835 DEMANDES SAISIES EN 2024 (%)</vt:lpstr>
      <vt:lpstr>835 DEMANDES DE LOGEMENTS 2024 (en %)</vt:lpstr>
      <vt:lpstr>606 OFFRES DE LOGEMENTS 2024 (en %) en Multi-propositions</vt:lpstr>
      <vt:lpstr>1916 PERMIS DE VISITE EN 2024 (en %)</vt:lpstr>
      <vt:lpstr>488 ACCEPTATIONS APRÈS VISITES – 320 DOSSIERS ENVOYES BAILLEURS (EN %)</vt:lpstr>
      <vt:lpstr>Présentation PowerPoint</vt:lpstr>
      <vt:lpstr>Présentation PowerPoint</vt:lpstr>
      <vt:lpstr>Présentation PowerPoint</vt:lpstr>
      <vt:lpstr>Présentation PowerPoint</vt:lpstr>
    </vt:vector>
  </TitlesOfParts>
  <Company>Air France KLM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MEHDI  STEPHANIE</dc:creator>
  <cp:lastModifiedBy>Dumas Seddas, Brigitte (DP VA) - AF (ext)</cp:lastModifiedBy>
  <cp:revision>375</cp:revision>
  <cp:lastPrinted>2025-06-10T12:30:05Z</cp:lastPrinted>
  <dcterms:created xsi:type="dcterms:W3CDTF">2018-06-05T12:35:20Z</dcterms:created>
  <dcterms:modified xsi:type="dcterms:W3CDTF">2025-07-01T13:33:41Z</dcterms:modified>
</cp:coreProperties>
</file>